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3"/>
  </p:notesMasterIdLst>
  <p:sldIdLst>
    <p:sldId id="283" r:id="rId2"/>
    <p:sldId id="284" r:id="rId3"/>
    <p:sldId id="308" r:id="rId4"/>
    <p:sldId id="309" r:id="rId5"/>
    <p:sldId id="317" r:id="rId6"/>
    <p:sldId id="311" r:id="rId7"/>
    <p:sldId id="31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18" r:id="rId24"/>
    <p:sldId id="302" r:id="rId25"/>
    <p:sldId id="303" r:id="rId26"/>
    <p:sldId id="319" r:id="rId27"/>
    <p:sldId id="304" r:id="rId28"/>
    <p:sldId id="305" r:id="rId29"/>
    <p:sldId id="306" r:id="rId30"/>
    <p:sldId id="307" r:id="rId31"/>
    <p:sldId id="31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7A7"/>
    <a:srgbClr val="EAD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77411417322848E-2"/>
          <c:y val="5.9933005272335915E-2"/>
          <c:w val="0.91351008858267713"/>
          <c:h val="0.68671271234662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dotacja podstawowa, w tym stypendia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Arkusz1!$B$1:$D$1</c:f>
              <c:strCache>
                <c:ptCount val="3"/>
                <c:pt idx="0">
                  <c:v>2019 r.</c:v>
                </c:pt>
                <c:pt idx="1">
                  <c:v>2020 r.</c:v>
                </c:pt>
                <c:pt idx="2">
                  <c:v>2021 r.</c:v>
                </c:pt>
              </c:strCache>
            </c:strRef>
          </c:cat>
          <c:val>
            <c:numRef>
              <c:f>Arkusz1!$B$2:$D$2</c:f>
              <c:numCache>
                <c:formatCode>0%</c:formatCode>
                <c:ptCount val="3"/>
                <c:pt idx="0">
                  <c:v>0.6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wytyczne bezwzględnie wiążące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Arkusz1!$B$1:$D$1</c:f>
              <c:strCache>
                <c:ptCount val="3"/>
                <c:pt idx="0">
                  <c:v>2019 r.</c:v>
                </c:pt>
                <c:pt idx="1">
                  <c:v>2020 r.</c:v>
                </c:pt>
                <c:pt idx="2">
                  <c:v>2021 r.</c:v>
                </c:pt>
              </c:strCache>
            </c:strRef>
          </c:cat>
          <c:val>
            <c:numRef>
              <c:f>Arkusz1!$B$3:$D$3</c:f>
              <c:numCache>
                <c:formatCode>0%</c:formatCode>
                <c:ptCount val="3"/>
                <c:pt idx="0">
                  <c:v>0.3</c:v>
                </c:pt>
                <c:pt idx="1">
                  <c:v>0.35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wytyczne wiążące warunkowe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Arkusz1!$B$1:$D$1</c:f>
              <c:strCache>
                <c:ptCount val="3"/>
                <c:pt idx="0">
                  <c:v>2019 r.</c:v>
                </c:pt>
                <c:pt idx="1">
                  <c:v>2020 r.</c:v>
                </c:pt>
                <c:pt idx="2">
                  <c:v>2021 r.</c:v>
                </c:pt>
              </c:strCache>
            </c:strRef>
          </c:cat>
          <c:val>
            <c:numRef>
              <c:f>Arkusz1!$B$4:$D$4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zasady i dobre praktyki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Arkusz1!$B$1:$D$1</c:f>
              <c:strCache>
                <c:ptCount val="3"/>
                <c:pt idx="0">
                  <c:v>2019 r.</c:v>
                </c:pt>
                <c:pt idx="1">
                  <c:v>2020 r.</c:v>
                </c:pt>
                <c:pt idx="2">
                  <c:v>2021 r.</c:v>
                </c:pt>
              </c:strCache>
            </c:strRef>
          </c:cat>
          <c:val>
            <c:numRef>
              <c:f>Arkusz1!$B$5:$D$5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311264"/>
        <c:axId val="473304992"/>
      </c:barChart>
      <c:catAx>
        <c:axId val="4733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3304992"/>
        <c:crosses val="autoZero"/>
        <c:auto val="1"/>
        <c:lblAlgn val="ctr"/>
        <c:lblOffset val="100"/>
        <c:noMultiLvlLbl val="0"/>
      </c:catAx>
      <c:valAx>
        <c:axId val="47330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331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578617125984257E-2"/>
          <c:y val="0.85201173173913536"/>
          <c:w val="0.91528026574803156"/>
          <c:h val="9.2409074039796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4096-E765-4B83-88B8-6674975F215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7BD9B01-B93F-41CC-8E3D-87434574FB3B}">
      <dgm:prSet phldrT="[Tekst]" custT="1"/>
      <dgm:spPr/>
      <dgm:t>
        <a:bodyPr/>
        <a:lstStyle/>
        <a:p>
          <a:r>
            <a:rPr lang="pl-PL" sz="1100" dirty="0" smtClean="0"/>
            <a:t> </a:t>
          </a:r>
          <a:r>
            <a:rPr lang="pl-PL" sz="1100" b="1" dirty="0" smtClean="0">
              <a:solidFill>
                <a:srgbClr val="C00000"/>
              </a:solidFill>
            </a:rPr>
            <a:t>2018 r.:</a:t>
          </a:r>
        </a:p>
        <a:p>
          <a:r>
            <a:rPr lang="pl-PL" sz="1100" dirty="0" smtClean="0"/>
            <a:t>-  przygotowanie Strategii rozwoju sportu;</a:t>
          </a:r>
        </a:p>
        <a:p>
          <a:r>
            <a:rPr lang="pl-PL" sz="1100" dirty="0" smtClean="0"/>
            <a:t>-  dostosowanie statutów do wymogów Kodeksu;</a:t>
          </a:r>
          <a:endParaRPr lang="pl-PL" sz="1100" dirty="0"/>
        </a:p>
      </dgm:t>
    </dgm:pt>
    <dgm:pt modelId="{0F280D37-6F2A-41A3-97CC-1D139F4383C9}" type="parTrans" cxnId="{ACF000C3-B0A7-4ED0-A66D-EE3179CBB107}">
      <dgm:prSet/>
      <dgm:spPr/>
      <dgm:t>
        <a:bodyPr/>
        <a:lstStyle/>
        <a:p>
          <a:endParaRPr lang="pl-PL"/>
        </a:p>
      </dgm:t>
    </dgm:pt>
    <dgm:pt modelId="{8195CED9-F5AA-4A8C-980A-436313074090}" type="sibTrans" cxnId="{ACF000C3-B0A7-4ED0-A66D-EE3179CBB107}">
      <dgm:prSet/>
      <dgm:spPr/>
      <dgm:t>
        <a:bodyPr/>
        <a:lstStyle/>
        <a:p>
          <a:endParaRPr lang="pl-PL"/>
        </a:p>
      </dgm:t>
    </dgm:pt>
    <dgm:pt modelId="{0668B543-E77C-44FE-840B-BC7FDA1BF78E}">
      <dgm:prSet phldrT="[Tekst]" custT="1"/>
      <dgm:spPr/>
      <dgm:t>
        <a:bodyPr/>
        <a:lstStyle/>
        <a:p>
          <a:pPr algn="l"/>
          <a:r>
            <a:rPr lang="pl-PL" sz="1100" dirty="0" smtClean="0"/>
            <a:t> </a:t>
          </a:r>
          <a:r>
            <a:rPr lang="pl-PL" sz="1100" b="1" dirty="0" smtClean="0">
              <a:solidFill>
                <a:srgbClr val="C00000"/>
              </a:solidFill>
            </a:rPr>
            <a:t>2019 r.:</a:t>
          </a:r>
        </a:p>
        <a:p>
          <a:pPr algn="l"/>
          <a:r>
            <a:rPr lang="pl-PL" sz="1100" dirty="0" smtClean="0"/>
            <a:t>  - weryfikacja wdrożenia wytycznych w 2018 r.;</a:t>
          </a:r>
        </a:p>
        <a:p>
          <a:pPr algn="l"/>
          <a:r>
            <a:rPr lang="pl-PL" sz="1100" dirty="0" smtClean="0"/>
            <a:t>   - sprawozdanie z realizacji Strategii;</a:t>
          </a:r>
        </a:p>
        <a:p>
          <a:pPr algn="l"/>
          <a:r>
            <a:rPr lang="pl-PL" sz="1100" dirty="0" smtClean="0"/>
            <a:t>   - wdrożenie rejestrów i działania informacyjne;</a:t>
          </a:r>
        </a:p>
        <a:p>
          <a:pPr algn="l"/>
          <a:endParaRPr lang="pl-PL" sz="1100" dirty="0"/>
        </a:p>
      </dgm:t>
    </dgm:pt>
    <dgm:pt modelId="{2386D3A8-7535-4CD6-9FF1-0CD5A26D1066}" type="parTrans" cxnId="{5D033E48-76E7-4A03-978D-B6D62A2D0121}">
      <dgm:prSet/>
      <dgm:spPr/>
      <dgm:t>
        <a:bodyPr/>
        <a:lstStyle/>
        <a:p>
          <a:endParaRPr lang="pl-PL"/>
        </a:p>
      </dgm:t>
    </dgm:pt>
    <dgm:pt modelId="{8AE031A2-2A02-4E88-B4DD-898819A68719}" type="sibTrans" cxnId="{5D033E48-76E7-4A03-978D-B6D62A2D0121}">
      <dgm:prSet/>
      <dgm:spPr/>
      <dgm:t>
        <a:bodyPr/>
        <a:lstStyle/>
        <a:p>
          <a:endParaRPr lang="pl-PL"/>
        </a:p>
      </dgm:t>
    </dgm:pt>
    <dgm:pt modelId="{B52AAED4-6F5C-4D13-9EAB-45FE5574A275}" type="pres">
      <dgm:prSet presAssocID="{EBE34096-E765-4B83-88B8-6674975F215C}" presName="arrowDiagram" presStyleCnt="0">
        <dgm:presLayoutVars>
          <dgm:chMax val="5"/>
          <dgm:dir/>
          <dgm:resizeHandles val="exact"/>
        </dgm:presLayoutVars>
      </dgm:prSet>
      <dgm:spPr/>
    </dgm:pt>
    <dgm:pt modelId="{9866B09B-D98B-4928-ADFD-B2742C8FFE4F}" type="pres">
      <dgm:prSet presAssocID="{EBE34096-E765-4B83-88B8-6674975F215C}" presName="arrow" presStyleLbl="bgShp" presStyleIdx="0" presStyleCnt="1" custScaleX="242580" custScaleY="51416" custLinFactNeighborX="5536" custLinFactNeighborY="-13696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2FD66A7-E49B-4FC3-B335-6FBD869B393D}" type="pres">
      <dgm:prSet presAssocID="{EBE34096-E765-4B83-88B8-6674975F215C}" presName="arrowDiagram2" presStyleCnt="0"/>
      <dgm:spPr/>
    </dgm:pt>
    <dgm:pt modelId="{82F77479-CD48-453B-A71A-5689C9DC6EF9}" type="pres">
      <dgm:prSet presAssocID="{87BD9B01-B93F-41CC-8E3D-87434574FB3B}" presName="bullet2a" presStyleLbl="node1" presStyleIdx="0" presStyleCnt="2" custFlipVert="1" custFlipHor="1" custScaleX="99221" custScaleY="119404" custLinFactX="-718979" custLinFactY="-42899" custLinFactNeighborX="-800000" custLinFactNeighborY="-100000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l-PL"/>
        </a:p>
      </dgm:t>
    </dgm:pt>
    <dgm:pt modelId="{FD3179EE-4721-498E-B9C9-D60DF5EE00DD}" type="pres">
      <dgm:prSet presAssocID="{87BD9B01-B93F-41CC-8E3D-87434574FB3B}" presName="textBox2a" presStyleLbl="revTx" presStyleIdx="0" presStyleCnt="2" custScaleX="232650" custLinFactX="-34110" custLinFactNeighborX="-100000" custLinFactNeighborY="-24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532805-595A-4A62-B304-D2E1267C4C3E}" type="pres">
      <dgm:prSet presAssocID="{0668B543-E77C-44FE-840B-BC7FDA1BF78E}" presName="bullet2b" presStyleLbl="node1" presStyleIdx="1" presStyleCnt="2" custLinFactX="-34098" custLinFactNeighborX="-100000" custLinFactNeighborY="113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l-PL"/>
        </a:p>
      </dgm:t>
    </dgm:pt>
    <dgm:pt modelId="{7F533E36-7176-425E-ABED-7A1D5BE8D47F}" type="pres">
      <dgm:prSet presAssocID="{0668B543-E77C-44FE-840B-BC7FDA1BF78E}" presName="textBox2b" presStyleLbl="revTx" presStyleIdx="1" presStyleCnt="2" custScaleX="290749" custScaleY="70900" custLinFactNeighborX="26232" custLinFactNeighborY="71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F2970E-39C2-43B6-93F8-B94B55EE8D57}" type="presOf" srcId="{0668B543-E77C-44FE-840B-BC7FDA1BF78E}" destId="{7F533E36-7176-425E-ABED-7A1D5BE8D47F}" srcOrd="0" destOrd="0" presId="urn:microsoft.com/office/officeart/2005/8/layout/arrow2"/>
    <dgm:cxn modelId="{5D033E48-76E7-4A03-978D-B6D62A2D0121}" srcId="{EBE34096-E765-4B83-88B8-6674975F215C}" destId="{0668B543-E77C-44FE-840B-BC7FDA1BF78E}" srcOrd="1" destOrd="0" parTransId="{2386D3A8-7535-4CD6-9FF1-0CD5A26D1066}" sibTransId="{8AE031A2-2A02-4E88-B4DD-898819A68719}"/>
    <dgm:cxn modelId="{5C2628E8-6E79-49D9-BCB0-2F1B56E024BB}" type="presOf" srcId="{87BD9B01-B93F-41CC-8E3D-87434574FB3B}" destId="{FD3179EE-4721-498E-B9C9-D60DF5EE00DD}" srcOrd="0" destOrd="0" presId="urn:microsoft.com/office/officeart/2005/8/layout/arrow2"/>
    <dgm:cxn modelId="{C9994936-7FAB-4C26-A00D-F9E9FA3310C2}" type="presOf" srcId="{EBE34096-E765-4B83-88B8-6674975F215C}" destId="{B52AAED4-6F5C-4D13-9EAB-45FE5574A275}" srcOrd="0" destOrd="0" presId="urn:microsoft.com/office/officeart/2005/8/layout/arrow2"/>
    <dgm:cxn modelId="{ACF000C3-B0A7-4ED0-A66D-EE3179CBB107}" srcId="{EBE34096-E765-4B83-88B8-6674975F215C}" destId="{87BD9B01-B93F-41CC-8E3D-87434574FB3B}" srcOrd="0" destOrd="0" parTransId="{0F280D37-6F2A-41A3-97CC-1D139F4383C9}" sibTransId="{8195CED9-F5AA-4A8C-980A-436313074090}"/>
    <dgm:cxn modelId="{02570FC6-C6B5-47C5-A845-3DB843F509F0}" type="presParOf" srcId="{B52AAED4-6F5C-4D13-9EAB-45FE5574A275}" destId="{9866B09B-D98B-4928-ADFD-B2742C8FFE4F}" srcOrd="0" destOrd="0" presId="urn:microsoft.com/office/officeart/2005/8/layout/arrow2"/>
    <dgm:cxn modelId="{B022F847-3D90-45BA-B003-E5314D8BBAA3}" type="presParOf" srcId="{B52AAED4-6F5C-4D13-9EAB-45FE5574A275}" destId="{52FD66A7-E49B-4FC3-B335-6FBD869B393D}" srcOrd="1" destOrd="0" presId="urn:microsoft.com/office/officeart/2005/8/layout/arrow2"/>
    <dgm:cxn modelId="{4A7EC2F6-7310-4713-9114-CC473A0BC2F4}" type="presParOf" srcId="{52FD66A7-E49B-4FC3-B335-6FBD869B393D}" destId="{82F77479-CD48-453B-A71A-5689C9DC6EF9}" srcOrd="0" destOrd="0" presId="urn:microsoft.com/office/officeart/2005/8/layout/arrow2"/>
    <dgm:cxn modelId="{3A13CBD6-3BD4-4F7C-AFC7-974B820A56DF}" type="presParOf" srcId="{52FD66A7-E49B-4FC3-B335-6FBD869B393D}" destId="{FD3179EE-4721-498E-B9C9-D60DF5EE00DD}" srcOrd="1" destOrd="0" presId="urn:microsoft.com/office/officeart/2005/8/layout/arrow2"/>
    <dgm:cxn modelId="{F05F376A-7B1F-4C7A-84ED-1600520332E5}" type="presParOf" srcId="{52FD66A7-E49B-4FC3-B335-6FBD869B393D}" destId="{02532805-595A-4A62-B304-D2E1267C4C3E}" srcOrd="2" destOrd="0" presId="urn:microsoft.com/office/officeart/2005/8/layout/arrow2"/>
    <dgm:cxn modelId="{E70E5AC7-15EC-4601-A1E8-D118030DFA20}" type="presParOf" srcId="{52FD66A7-E49B-4FC3-B335-6FBD869B393D}" destId="{7F533E36-7176-425E-ABED-7A1D5BE8D47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ADE82-64FF-4426-9813-E746A4050CE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FCDC97D-7478-4742-8898-CD5248D0E443}">
      <dgm:prSet phldrT="[Tekst]" custT="1"/>
      <dgm:spPr/>
      <dgm:t>
        <a:bodyPr/>
        <a:lstStyle/>
        <a:p>
          <a:r>
            <a:rPr lang="pl-PL" sz="1000" b="1" dirty="0" smtClean="0"/>
            <a:t>STAN  REALIZACJI WYTYCZNYCH </a:t>
          </a:r>
          <a:r>
            <a:rPr lang="pl-PL" sz="1000" b="1" dirty="0" smtClean="0"/>
            <a:t>KODEKSU DOBREGO ZARZĄDZANIA DLA POLSKICH ZWIĄZKÓW SPORTOWYCH</a:t>
          </a:r>
          <a:r>
            <a:rPr lang="pl-PL" sz="1000" b="1" dirty="0" smtClean="0"/>
            <a:t> </a:t>
          </a:r>
          <a:endParaRPr lang="pl-PL" sz="1000" b="1" dirty="0"/>
        </a:p>
      </dgm:t>
    </dgm:pt>
    <dgm:pt modelId="{83F74A4C-AC8E-4FFF-8BB1-FD7903A0A9F2}" type="parTrans" cxnId="{6B4C2B56-539F-4018-9520-87A71DDD221D}">
      <dgm:prSet/>
      <dgm:spPr/>
      <dgm:t>
        <a:bodyPr/>
        <a:lstStyle/>
        <a:p>
          <a:endParaRPr lang="pl-PL"/>
        </a:p>
      </dgm:t>
    </dgm:pt>
    <dgm:pt modelId="{48D30548-708F-4715-AA6C-A39ED99B39B4}" type="sibTrans" cxnId="{6B4C2B56-539F-4018-9520-87A71DDD221D}">
      <dgm:prSet/>
      <dgm:spPr/>
      <dgm:t>
        <a:bodyPr/>
        <a:lstStyle/>
        <a:p>
          <a:endParaRPr lang="pl-PL"/>
        </a:p>
      </dgm:t>
    </dgm:pt>
    <dgm:pt modelId="{147875EA-24D0-4E9A-88D2-2F88C6130CF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Biuro Ministra</a:t>
          </a:r>
          <a:endParaRPr lang="pl-PL" dirty="0">
            <a:solidFill>
              <a:schemeClr val="tx1"/>
            </a:solidFill>
          </a:endParaRPr>
        </a:p>
      </dgm:t>
    </dgm:pt>
    <dgm:pt modelId="{1CACB21D-6870-400F-88D3-514B3F109135}" type="parTrans" cxnId="{878D8491-4FCF-45F3-97E8-B8844264427A}">
      <dgm:prSet/>
      <dgm:spPr/>
      <dgm:t>
        <a:bodyPr/>
        <a:lstStyle/>
        <a:p>
          <a:endParaRPr lang="pl-PL"/>
        </a:p>
      </dgm:t>
    </dgm:pt>
    <dgm:pt modelId="{FAE97473-E616-4A73-8895-4AA2A2199E2B}" type="sibTrans" cxnId="{878D8491-4FCF-45F3-97E8-B8844264427A}">
      <dgm:prSet/>
      <dgm:spPr/>
      <dgm:t>
        <a:bodyPr/>
        <a:lstStyle/>
        <a:p>
          <a:endParaRPr lang="pl-PL"/>
        </a:p>
      </dgm:t>
    </dgm:pt>
    <dgm:pt modelId="{338727B3-2B32-4117-B256-11AFDD7007C7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Departament Kontroli i Nadzoru</a:t>
          </a:r>
          <a:endParaRPr lang="pl-PL" dirty="0">
            <a:solidFill>
              <a:schemeClr val="tx1"/>
            </a:solidFill>
          </a:endParaRPr>
        </a:p>
      </dgm:t>
    </dgm:pt>
    <dgm:pt modelId="{24C9DA71-929B-46E2-B5EC-DFAC9664BE6D}" type="parTrans" cxnId="{EFB85A96-67FE-46F9-A4EC-F295CD1B70B1}">
      <dgm:prSet/>
      <dgm:spPr/>
      <dgm:t>
        <a:bodyPr/>
        <a:lstStyle/>
        <a:p>
          <a:endParaRPr lang="pl-PL"/>
        </a:p>
      </dgm:t>
    </dgm:pt>
    <dgm:pt modelId="{12ABD3E8-2022-4791-B471-B87C8E2CA80C}" type="sibTrans" cxnId="{EFB85A96-67FE-46F9-A4EC-F295CD1B70B1}">
      <dgm:prSet/>
      <dgm:spPr/>
      <dgm:t>
        <a:bodyPr/>
        <a:lstStyle/>
        <a:p>
          <a:endParaRPr lang="pl-PL"/>
        </a:p>
      </dgm:t>
    </dgm:pt>
    <dgm:pt modelId="{CF1F90C7-AE70-4584-AEB9-FEAB45DCE756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Departament Sportu dla Wszystkich</a:t>
          </a:r>
          <a:endParaRPr lang="pl-PL" dirty="0">
            <a:solidFill>
              <a:schemeClr val="tx1"/>
            </a:solidFill>
          </a:endParaRPr>
        </a:p>
      </dgm:t>
    </dgm:pt>
    <dgm:pt modelId="{EDC1D31C-1A20-4656-B7FF-F8236E7BAFFE}" type="parTrans" cxnId="{791DDF2D-CAB9-4885-BE17-BF3113C655C4}">
      <dgm:prSet/>
      <dgm:spPr/>
      <dgm:t>
        <a:bodyPr/>
        <a:lstStyle/>
        <a:p>
          <a:endParaRPr lang="pl-PL"/>
        </a:p>
      </dgm:t>
    </dgm:pt>
    <dgm:pt modelId="{7BF63119-D4B2-4D41-8B52-B864604FC21E}" type="sibTrans" cxnId="{791DDF2D-CAB9-4885-BE17-BF3113C655C4}">
      <dgm:prSet/>
      <dgm:spPr/>
      <dgm:t>
        <a:bodyPr/>
        <a:lstStyle/>
        <a:p>
          <a:endParaRPr lang="pl-PL"/>
        </a:p>
      </dgm:t>
    </dgm:pt>
    <dgm:pt modelId="{2FD9369F-BA3D-4197-8328-70C9F1DD9069}">
      <dgm:prSet phldrT="[Tekst]"/>
      <dgm:spPr/>
      <dgm:t>
        <a:bodyPr/>
        <a:lstStyle/>
        <a:p>
          <a:r>
            <a:rPr lang="pl-PL" dirty="0" smtClean="0"/>
            <a:t>Departament Sportu Wyczynowego</a:t>
          </a:r>
          <a:endParaRPr lang="pl-PL" dirty="0"/>
        </a:p>
      </dgm:t>
    </dgm:pt>
    <dgm:pt modelId="{72A11F26-A403-4C3A-B33A-4D8AE9F6F5E5}" type="parTrans" cxnId="{838CB2F8-1EFF-4FBE-B5A7-B48A95AE040F}">
      <dgm:prSet/>
      <dgm:spPr/>
      <dgm:t>
        <a:bodyPr/>
        <a:lstStyle/>
        <a:p>
          <a:endParaRPr lang="pl-PL"/>
        </a:p>
      </dgm:t>
    </dgm:pt>
    <dgm:pt modelId="{54ACF40A-D93A-4B32-AF3B-922D3856222B}" type="sibTrans" cxnId="{838CB2F8-1EFF-4FBE-B5A7-B48A95AE040F}">
      <dgm:prSet/>
      <dgm:spPr/>
      <dgm:t>
        <a:bodyPr/>
        <a:lstStyle/>
        <a:p>
          <a:endParaRPr lang="pl-PL"/>
        </a:p>
      </dgm:t>
    </dgm:pt>
    <dgm:pt modelId="{1DE5D8AA-0B83-44C5-9CD6-DAF714DD42DF}" type="pres">
      <dgm:prSet presAssocID="{36DADE82-64FF-4426-9813-E746A4050C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00B5466-002C-474D-9E29-EAAB0C4BB699}" type="pres">
      <dgm:prSet presAssocID="{AFCDC97D-7478-4742-8898-CD5248D0E443}" presName="centerShape" presStyleLbl="node0" presStyleIdx="0" presStyleCnt="1" custScaleX="128720" custScaleY="118482"/>
      <dgm:spPr/>
      <dgm:t>
        <a:bodyPr/>
        <a:lstStyle/>
        <a:p>
          <a:endParaRPr lang="pl-PL"/>
        </a:p>
      </dgm:t>
    </dgm:pt>
    <dgm:pt modelId="{366F73DD-54C8-4788-AE8F-59674C4A6944}" type="pres">
      <dgm:prSet presAssocID="{1CACB21D-6870-400F-88D3-514B3F109135}" presName="parTrans" presStyleLbl="sibTrans2D1" presStyleIdx="0" presStyleCnt="4"/>
      <dgm:spPr/>
    </dgm:pt>
    <dgm:pt modelId="{964BE602-1D7E-425A-A7C3-B94BCE4CFD80}" type="pres">
      <dgm:prSet presAssocID="{1CACB21D-6870-400F-88D3-514B3F109135}" presName="connectorText" presStyleLbl="sibTrans2D1" presStyleIdx="0" presStyleCnt="4"/>
      <dgm:spPr/>
    </dgm:pt>
    <dgm:pt modelId="{F4B1079C-EBF8-4586-9DBC-0349CA6244FC}" type="pres">
      <dgm:prSet presAssocID="{147875EA-24D0-4E9A-88D2-2F88C6130CF8}" presName="node" presStyleLbl="node1" presStyleIdx="0" presStyleCnt="4">
        <dgm:presLayoutVars>
          <dgm:bulletEnabled val="1"/>
        </dgm:presLayoutVars>
      </dgm:prSet>
      <dgm:spPr/>
    </dgm:pt>
    <dgm:pt modelId="{3429E9BB-37B6-498B-B755-D70FBAFE9852}" type="pres">
      <dgm:prSet presAssocID="{24C9DA71-929B-46E2-B5EC-DFAC9664BE6D}" presName="parTrans" presStyleLbl="sibTrans2D1" presStyleIdx="1" presStyleCnt="4"/>
      <dgm:spPr/>
    </dgm:pt>
    <dgm:pt modelId="{F0AD6E3F-F829-4951-9E4B-1A09C64F93DF}" type="pres">
      <dgm:prSet presAssocID="{24C9DA71-929B-46E2-B5EC-DFAC9664BE6D}" presName="connectorText" presStyleLbl="sibTrans2D1" presStyleIdx="1" presStyleCnt="4"/>
      <dgm:spPr/>
    </dgm:pt>
    <dgm:pt modelId="{D5F97A41-B95A-47F5-B3DD-CE97E0BF5FF1}" type="pres">
      <dgm:prSet presAssocID="{338727B3-2B32-4117-B256-11AFDD7007C7}" presName="node" presStyleLbl="node1" presStyleIdx="1" presStyleCnt="4" custRadScaleRad="98490">
        <dgm:presLayoutVars>
          <dgm:bulletEnabled val="1"/>
        </dgm:presLayoutVars>
      </dgm:prSet>
      <dgm:spPr/>
    </dgm:pt>
    <dgm:pt modelId="{FDE0A1F9-4A8C-4C8D-ADC5-0F0DAC50FCDE}" type="pres">
      <dgm:prSet presAssocID="{EDC1D31C-1A20-4656-B7FF-F8236E7BAFFE}" presName="parTrans" presStyleLbl="sibTrans2D1" presStyleIdx="2" presStyleCnt="4"/>
      <dgm:spPr/>
    </dgm:pt>
    <dgm:pt modelId="{59BDF136-4192-4150-B943-72C09075933D}" type="pres">
      <dgm:prSet presAssocID="{EDC1D31C-1A20-4656-B7FF-F8236E7BAFFE}" presName="connectorText" presStyleLbl="sibTrans2D1" presStyleIdx="2" presStyleCnt="4"/>
      <dgm:spPr/>
    </dgm:pt>
    <dgm:pt modelId="{7AA40A15-256C-4A86-945B-F14F5709B304}" type="pres">
      <dgm:prSet presAssocID="{CF1F90C7-AE70-4584-AEB9-FEAB45DCE756}" presName="node" presStyleLbl="node1" presStyleIdx="2" presStyleCnt="4">
        <dgm:presLayoutVars>
          <dgm:bulletEnabled val="1"/>
        </dgm:presLayoutVars>
      </dgm:prSet>
      <dgm:spPr/>
    </dgm:pt>
    <dgm:pt modelId="{D48A589E-F166-4B39-A03E-A95DC6AF99DB}" type="pres">
      <dgm:prSet presAssocID="{72A11F26-A403-4C3A-B33A-4D8AE9F6F5E5}" presName="parTrans" presStyleLbl="sibTrans2D1" presStyleIdx="3" presStyleCnt="4"/>
      <dgm:spPr/>
    </dgm:pt>
    <dgm:pt modelId="{F03BB9C0-6D53-4E95-A4CE-C16D19DA66E0}" type="pres">
      <dgm:prSet presAssocID="{72A11F26-A403-4C3A-B33A-4D8AE9F6F5E5}" presName="connectorText" presStyleLbl="sibTrans2D1" presStyleIdx="3" presStyleCnt="4"/>
      <dgm:spPr/>
    </dgm:pt>
    <dgm:pt modelId="{304405B5-CDBB-4E50-A9E2-63C06232C372}" type="pres">
      <dgm:prSet presAssocID="{2FD9369F-BA3D-4197-8328-70C9F1DD9069}" presName="node" presStyleLbl="node1" presStyleIdx="3" presStyleCnt="4">
        <dgm:presLayoutVars>
          <dgm:bulletEnabled val="1"/>
        </dgm:presLayoutVars>
      </dgm:prSet>
      <dgm:spPr/>
    </dgm:pt>
  </dgm:ptLst>
  <dgm:cxnLst>
    <dgm:cxn modelId="{D8F04006-799C-4599-A728-FD76C76C2082}" type="presOf" srcId="{36DADE82-64FF-4426-9813-E746A4050CE6}" destId="{1DE5D8AA-0B83-44C5-9CD6-DAF714DD42DF}" srcOrd="0" destOrd="0" presId="urn:microsoft.com/office/officeart/2005/8/layout/radial5"/>
    <dgm:cxn modelId="{DE18FCC4-8F0E-415A-9528-2FB063786F12}" type="presOf" srcId="{AFCDC97D-7478-4742-8898-CD5248D0E443}" destId="{600B5466-002C-474D-9E29-EAAB0C4BB699}" srcOrd="0" destOrd="0" presId="urn:microsoft.com/office/officeart/2005/8/layout/radial5"/>
    <dgm:cxn modelId="{F9CD4AE0-E371-4670-AB9E-781A2CAAB0A7}" type="presOf" srcId="{72A11F26-A403-4C3A-B33A-4D8AE9F6F5E5}" destId="{F03BB9C0-6D53-4E95-A4CE-C16D19DA66E0}" srcOrd="1" destOrd="0" presId="urn:microsoft.com/office/officeart/2005/8/layout/radial5"/>
    <dgm:cxn modelId="{53DC5040-28BA-49C3-8D34-2563FA7F2B9C}" type="presOf" srcId="{CF1F90C7-AE70-4584-AEB9-FEAB45DCE756}" destId="{7AA40A15-256C-4A86-945B-F14F5709B304}" srcOrd="0" destOrd="0" presId="urn:microsoft.com/office/officeart/2005/8/layout/radial5"/>
    <dgm:cxn modelId="{7E445DE5-0CAF-4252-AC82-859CBB4EB827}" type="presOf" srcId="{EDC1D31C-1A20-4656-B7FF-F8236E7BAFFE}" destId="{FDE0A1F9-4A8C-4C8D-ADC5-0F0DAC50FCDE}" srcOrd="0" destOrd="0" presId="urn:microsoft.com/office/officeart/2005/8/layout/radial5"/>
    <dgm:cxn modelId="{EFB85A96-67FE-46F9-A4EC-F295CD1B70B1}" srcId="{AFCDC97D-7478-4742-8898-CD5248D0E443}" destId="{338727B3-2B32-4117-B256-11AFDD7007C7}" srcOrd="1" destOrd="0" parTransId="{24C9DA71-929B-46E2-B5EC-DFAC9664BE6D}" sibTransId="{12ABD3E8-2022-4791-B471-B87C8E2CA80C}"/>
    <dgm:cxn modelId="{85B0B731-C49D-4FD7-88E5-B5A3E78EA5CC}" type="presOf" srcId="{EDC1D31C-1A20-4656-B7FF-F8236E7BAFFE}" destId="{59BDF136-4192-4150-B943-72C09075933D}" srcOrd="1" destOrd="0" presId="urn:microsoft.com/office/officeart/2005/8/layout/radial5"/>
    <dgm:cxn modelId="{1F57108B-2253-4084-8A62-D7363EA522A2}" type="presOf" srcId="{1CACB21D-6870-400F-88D3-514B3F109135}" destId="{366F73DD-54C8-4788-AE8F-59674C4A6944}" srcOrd="0" destOrd="0" presId="urn:microsoft.com/office/officeart/2005/8/layout/radial5"/>
    <dgm:cxn modelId="{ED9FBEC2-8EB6-4476-985B-25A456D4750D}" type="presOf" srcId="{147875EA-24D0-4E9A-88D2-2F88C6130CF8}" destId="{F4B1079C-EBF8-4586-9DBC-0349CA6244FC}" srcOrd="0" destOrd="0" presId="urn:microsoft.com/office/officeart/2005/8/layout/radial5"/>
    <dgm:cxn modelId="{838CB2F8-1EFF-4FBE-B5A7-B48A95AE040F}" srcId="{AFCDC97D-7478-4742-8898-CD5248D0E443}" destId="{2FD9369F-BA3D-4197-8328-70C9F1DD9069}" srcOrd="3" destOrd="0" parTransId="{72A11F26-A403-4C3A-B33A-4D8AE9F6F5E5}" sibTransId="{54ACF40A-D93A-4B32-AF3B-922D3856222B}"/>
    <dgm:cxn modelId="{29CE719B-5A6B-4448-BFF5-7A4A9C556816}" type="presOf" srcId="{2FD9369F-BA3D-4197-8328-70C9F1DD9069}" destId="{304405B5-CDBB-4E50-A9E2-63C06232C372}" srcOrd="0" destOrd="0" presId="urn:microsoft.com/office/officeart/2005/8/layout/radial5"/>
    <dgm:cxn modelId="{C3F52B8E-6057-4DBE-9CF0-5D5EB641FB58}" type="presOf" srcId="{72A11F26-A403-4C3A-B33A-4D8AE9F6F5E5}" destId="{D48A589E-F166-4B39-A03E-A95DC6AF99DB}" srcOrd="0" destOrd="0" presId="urn:microsoft.com/office/officeart/2005/8/layout/radial5"/>
    <dgm:cxn modelId="{6B4C2B56-539F-4018-9520-87A71DDD221D}" srcId="{36DADE82-64FF-4426-9813-E746A4050CE6}" destId="{AFCDC97D-7478-4742-8898-CD5248D0E443}" srcOrd="0" destOrd="0" parTransId="{83F74A4C-AC8E-4FFF-8BB1-FD7903A0A9F2}" sibTransId="{48D30548-708F-4715-AA6C-A39ED99B39B4}"/>
    <dgm:cxn modelId="{B5AD91BE-7160-4EDE-9E44-7005A0548401}" type="presOf" srcId="{24C9DA71-929B-46E2-B5EC-DFAC9664BE6D}" destId="{3429E9BB-37B6-498B-B755-D70FBAFE9852}" srcOrd="0" destOrd="0" presId="urn:microsoft.com/office/officeart/2005/8/layout/radial5"/>
    <dgm:cxn modelId="{A9371319-E6AE-4AAE-8C4E-AE04C32172A8}" type="presOf" srcId="{1CACB21D-6870-400F-88D3-514B3F109135}" destId="{964BE602-1D7E-425A-A7C3-B94BCE4CFD80}" srcOrd="1" destOrd="0" presId="urn:microsoft.com/office/officeart/2005/8/layout/radial5"/>
    <dgm:cxn modelId="{6F6576AD-A720-4D3B-8396-C8337621C2F1}" type="presOf" srcId="{24C9DA71-929B-46E2-B5EC-DFAC9664BE6D}" destId="{F0AD6E3F-F829-4951-9E4B-1A09C64F93DF}" srcOrd="1" destOrd="0" presId="urn:microsoft.com/office/officeart/2005/8/layout/radial5"/>
    <dgm:cxn modelId="{FBADEDA5-7928-4C2A-827B-15F17E1D6B3A}" type="presOf" srcId="{338727B3-2B32-4117-B256-11AFDD7007C7}" destId="{D5F97A41-B95A-47F5-B3DD-CE97E0BF5FF1}" srcOrd="0" destOrd="0" presId="urn:microsoft.com/office/officeart/2005/8/layout/radial5"/>
    <dgm:cxn modelId="{878D8491-4FCF-45F3-97E8-B8844264427A}" srcId="{AFCDC97D-7478-4742-8898-CD5248D0E443}" destId="{147875EA-24D0-4E9A-88D2-2F88C6130CF8}" srcOrd="0" destOrd="0" parTransId="{1CACB21D-6870-400F-88D3-514B3F109135}" sibTransId="{FAE97473-E616-4A73-8895-4AA2A2199E2B}"/>
    <dgm:cxn modelId="{791DDF2D-CAB9-4885-BE17-BF3113C655C4}" srcId="{AFCDC97D-7478-4742-8898-CD5248D0E443}" destId="{CF1F90C7-AE70-4584-AEB9-FEAB45DCE756}" srcOrd="2" destOrd="0" parTransId="{EDC1D31C-1A20-4656-B7FF-F8236E7BAFFE}" sibTransId="{7BF63119-D4B2-4D41-8B52-B864604FC21E}"/>
    <dgm:cxn modelId="{F0F0DD22-39C5-416A-93B4-C76C8E9A1A0F}" type="presParOf" srcId="{1DE5D8AA-0B83-44C5-9CD6-DAF714DD42DF}" destId="{600B5466-002C-474D-9E29-EAAB0C4BB699}" srcOrd="0" destOrd="0" presId="urn:microsoft.com/office/officeart/2005/8/layout/radial5"/>
    <dgm:cxn modelId="{DED5C004-38AF-46D8-8B29-E25E4A8A3042}" type="presParOf" srcId="{1DE5D8AA-0B83-44C5-9CD6-DAF714DD42DF}" destId="{366F73DD-54C8-4788-AE8F-59674C4A6944}" srcOrd="1" destOrd="0" presId="urn:microsoft.com/office/officeart/2005/8/layout/radial5"/>
    <dgm:cxn modelId="{0646F946-EF47-409C-92E9-9FA289AFBF2B}" type="presParOf" srcId="{366F73DD-54C8-4788-AE8F-59674C4A6944}" destId="{964BE602-1D7E-425A-A7C3-B94BCE4CFD80}" srcOrd="0" destOrd="0" presId="urn:microsoft.com/office/officeart/2005/8/layout/radial5"/>
    <dgm:cxn modelId="{AFEA208B-F2DA-4022-B946-35964CADBB23}" type="presParOf" srcId="{1DE5D8AA-0B83-44C5-9CD6-DAF714DD42DF}" destId="{F4B1079C-EBF8-4586-9DBC-0349CA6244FC}" srcOrd="2" destOrd="0" presId="urn:microsoft.com/office/officeart/2005/8/layout/radial5"/>
    <dgm:cxn modelId="{0DCC69DE-3A9A-43DD-8781-73BDD548C326}" type="presParOf" srcId="{1DE5D8AA-0B83-44C5-9CD6-DAF714DD42DF}" destId="{3429E9BB-37B6-498B-B755-D70FBAFE9852}" srcOrd="3" destOrd="0" presId="urn:microsoft.com/office/officeart/2005/8/layout/radial5"/>
    <dgm:cxn modelId="{DEAD55BB-B4C9-4FFE-9401-69DAA50E8CC5}" type="presParOf" srcId="{3429E9BB-37B6-498B-B755-D70FBAFE9852}" destId="{F0AD6E3F-F829-4951-9E4B-1A09C64F93DF}" srcOrd="0" destOrd="0" presId="urn:microsoft.com/office/officeart/2005/8/layout/radial5"/>
    <dgm:cxn modelId="{41A6F34F-2C29-43EC-84CC-47C7FDD0597A}" type="presParOf" srcId="{1DE5D8AA-0B83-44C5-9CD6-DAF714DD42DF}" destId="{D5F97A41-B95A-47F5-B3DD-CE97E0BF5FF1}" srcOrd="4" destOrd="0" presId="urn:microsoft.com/office/officeart/2005/8/layout/radial5"/>
    <dgm:cxn modelId="{33E3D470-46B4-4620-AB2F-34586DE7B1EE}" type="presParOf" srcId="{1DE5D8AA-0B83-44C5-9CD6-DAF714DD42DF}" destId="{FDE0A1F9-4A8C-4C8D-ADC5-0F0DAC50FCDE}" srcOrd="5" destOrd="0" presId="urn:microsoft.com/office/officeart/2005/8/layout/radial5"/>
    <dgm:cxn modelId="{1BCB65F4-D9CC-469B-AF7C-B5C7AE8789FD}" type="presParOf" srcId="{FDE0A1F9-4A8C-4C8D-ADC5-0F0DAC50FCDE}" destId="{59BDF136-4192-4150-B943-72C09075933D}" srcOrd="0" destOrd="0" presId="urn:microsoft.com/office/officeart/2005/8/layout/radial5"/>
    <dgm:cxn modelId="{CAE9800A-29D3-404C-8654-21707DDF125F}" type="presParOf" srcId="{1DE5D8AA-0B83-44C5-9CD6-DAF714DD42DF}" destId="{7AA40A15-256C-4A86-945B-F14F5709B304}" srcOrd="6" destOrd="0" presId="urn:microsoft.com/office/officeart/2005/8/layout/radial5"/>
    <dgm:cxn modelId="{B583A952-B002-4DBE-8916-3DC51D41245F}" type="presParOf" srcId="{1DE5D8AA-0B83-44C5-9CD6-DAF714DD42DF}" destId="{D48A589E-F166-4B39-A03E-A95DC6AF99DB}" srcOrd="7" destOrd="0" presId="urn:microsoft.com/office/officeart/2005/8/layout/radial5"/>
    <dgm:cxn modelId="{33425B8D-CF80-419A-B620-B44CC62E16D8}" type="presParOf" srcId="{D48A589E-F166-4B39-A03E-A95DC6AF99DB}" destId="{F03BB9C0-6D53-4E95-A4CE-C16D19DA66E0}" srcOrd="0" destOrd="0" presId="urn:microsoft.com/office/officeart/2005/8/layout/radial5"/>
    <dgm:cxn modelId="{F9665BF8-A61D-477E-A36C-F26DD934AA36}" type="presParOf" srcId="{1DE5D8AA-0B83-44C5-9CD6-DAF714DD42DF}" destId="{304405B5-CDBB-4E50-A9E2-63C06232C37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0092B-B2A2-42CD-85EE-6CF03D0B5277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9D8785B-FBCA-46B8-ABB4-74CA955B681C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</a:rPr>
            <a:t>Sporty olimpijskie</a:t>
          </a:r>
          <a:endParaRPr lang="pl-PL" sz="1200" dirty="0">
            <a:solidFill>
              <a:srgbClr val="C00000"/>
            </a:solidFill>
          </a:endParaRPr>
        </a:p>
      </dgm:t>
    </dgm:pt>
    <dgm:pt modelId="{E4320AC5-DB64-4A12-AFDD-BC78B7CF3296}" type="parTrans" cxnId="{B6709E6D-897F-42A3-BC49-7E840992F6A3}">
      <dgm:prSet/>
      <dgm:spPr/>
      <dgm:t>
        <a:bodyPr/>
        <a:lstStyle/>
        <a:p>
          <a:endParaRPr lang="pl-PL" sz="1200"/>
        </a:p>
      </dgm:t>
    </dgm:pt>
    <dgm:pt modelId="{3D39969E-DB29-485D-AEEF-155D0335A437}" type="sibTrans" cxnId="{B6709E6D-897F-42A3-BC49-7E840992F6A3}">
      <dgm:prSet/>
      <dgm:spPr/>
      <dgm:t>
        <a:bodyPr/>
        <a:lstStyle/>
        <a:p>
          <a:endParaRPr lang="pl-PL" sz="1200"/>
        </a:p>
      </dgm:t>
    </dgm:pt>
    <dgm:pt modelId="{254D0DB3-4F3D-4053-B7B5-890BB94F99E8}">
      <dgm:prSet phldrT="[Tekst]" custT="1"/>
      <dgm:spPr/>
      <dgm:t>
        <a:bodyPr/>
        <a:lstStyle/>
        <a:p>
          <a:r>
            <a:rPr lang="pl-PL" sz="1200" dirty="0" smtClean="0">
              <a:solidFill>
                <a:srgbClr val="C00000"/>
              </a:solidFill>
            </a:rPr>
            <a:t>Sporty nieolimpijskie</a:t>
          </a:r>
          <a:endParaRPr lang="pl-PL" sz="1200" dirty="0">
            <a:solidFill>
              <a:srgbClr val="C00000"/>
            </a:solidFill>
          </a:endParaRPr>
        </a:p>
      </dgm:t>
    </dgm:pt>
    <dgm:pt modelId="{4768DABA-6875-4DE0-A482-0CA53E921F24}" type="parTrans" cxnId="{05D9EB6B-AE16-4946-8F2E-726E70071E2A}">
      <dgm:prSet/>
      <dgm:spPr/>
      <dgm:t>
        <a:bodyPr/>
        <a:lstStyle/>
        <a:p>
          <a:endParaRPr lang="pl-PL" sz="1200"/>
        </a:p>
      </dgm:t>
    </dgm:pt>
    <dgm:pt modelId="{541F11EB-F2D0-449A-A3E2-B20D698874DB}" type="sibTrans" cxnId="{05D9EB6B-AE16-4946-8F2E-726E70071E2A}">
      <dgm:prSet/>
      <dgm:spPr/>
      <dgm:t>
        <a:bodyPr/>
        <a:lstStyle/>
        <a:p>
          <a:endParaRPr lang="pl-PL" sz="1200"/>
        </a:p>
      </dgm:t>
    </dgm:pt>
    <dgm:pt modelId="{4C85A288-FAF6-45F9-B0BE-31FACFB40962}" type="pres">
      <dgm:prSet presAssocID="{9620092B-B2A2-42CD-85EE-6CF03D0B5277}" presName="compositeShape" presStyleCnt="0">
        <dgm:presLayoutVars>
          <dgm:chMax val="2"/>
          <dgm:dir/>
          <dgm:resizeHandles val="exact"/>
        </dgm:presLayoutVars>
      </dgm:prSet>
      <dgm:spPr/>
    </dgm:pt>
    <dgm:pt modelId="{C1BEF77F-A8F3-4154-981B-FA3300670005}" type="pres">
      <dgm:prSet presAssocID="{9620092B-B2A2-42CD-85EE-6CF03D0B5277}" presName="divider" presStyleLbl="fgShp" presStyleIdx="0" presStyleCnt="1"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A4E25B2-E382-4924-9159-EAD92E25B146}" type="pres">
      <dgm:prSet presAssocID="{D9D8785B-FBCA-46B8-ABB4-74CA955B681C}" presName="downArrow" presStyleLbl="node1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9A71A62-279D-4C88-BA52-579295069AC4}" type="pres">
      <dgm:prSet presAssocID="{D9D8785B-FBCA-46B8-ABB4-74CA955B681C}" presName="downArrowText" presStyleLbl="revTx" presStyleIdx="0" presStyleCnt="2" custScaleX="150565">
        <dgm:presLayoutVars>
          <dgm:bulletEnabled val="1"/>
        </dgm:presLayoutVars>
      </dgm:prSet>
      <dgm:spPr/>
    </dgm:pt>
    <dgm:pt modelId="{CE1CD1DE-4BED-471A-8B71-77155F9F5666}" type="pres">
      <dgm:prSet presAssocID="{254D0DB3-4F3D-4053-B7B5-890BB94F99E8}" presName="upArrow" presStyleLbl="node1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0C8F5A1-C78F-4DB0-93C7-5010D71B74BB}" type="pres">
      <dgm:prSet presAssocID="{254D0DB3-4F3D-4053-B7B5-890BB94F99E8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5D9EB6B-AE16-4946-8F2E-726E70071E2A}" srcId="{9620092B-B2A2-42CD-85EE-6CF03D0B5277}" destId="{254D0DB3-4F3D-4053-B7B5-890BB94F99E8}" srcOrd="1" destOrd="0" parTransId="{4768DABA-6875-4DE0-A482-0CA53E921F24}" sibTransId="{541F11EB-F2D0-449A-A3E2-B20D698874DB}"/>
    <dgm:cxn modelId="{A3D4E0C0-9EA1-43F1-8AE8-C6599C7F7487}" type="presOf" srcId="{9620092B-B2A2-42CD-85EE-6CF03D0B5277}" destId="{4C85A288-FAF6-45F9-B0BE-31FACFB40962}" srcOrd="0" destOrd="0" presId="urn:microsoft.com/office/officeart/2005/8/layout/arrow3"/>
    <dgm:cxn modelId="{26F02842-C8AD-4BE7-B062-778C34763880}" type="presOf" srcId="{D9D8785B-FBCA-46B8-ABB4-74CA955B681C}" destId="{89A71A62-279D-4C88-BA52-579295069AC4}" srcOrd="0" destOrd="0" presId="urn:microsoft.com/office/officeart/2005/8/layout/arrow3"/>
    <dgm:cxn modelId="{4EF0FB41-0AC4-42EA-AAC9-A5A07633A493}" type="presOf" srcId="{254D0DB3-4F3D-4053-B7B5-890BB94F99E8}" destId="{E0C8F5A1-C78F-4DB0-93C7-5010D71B74BB}" srcOrd="0" destOrd="0" presId="urn:microsoft.com/office/officeart/2005/8/layout/arrow3"/>
    <dgm:cxn modelId="{B6709E6D-897F-42A3-BC49-7E840992F6A3}" srcId="{9620092B-B2A2-42CD-85EE-6CF03D0B5277}" destId="{D9D8785B-FBCA-46B8-ABB4-74CA955B681C}" srcOrd="0" destOrd="0" parTransId="{E4320AC5-DB64-4A12-AFDD-BC78B7CF3296}" sibTransId="{3D39969E-DB29-485D-AEEF-155D0335A437}"/>
    <dgm:cxn modelId="{0FABDF13-D912-4BD7-A580-A8F6214A4FD1}" type="presParOf" srcId="{4C85A288-FAF6-45F9-B0BE-31FACFB40962}" destId="{C1BEF77F-A8F3-4154-981B-FA3300670005}" srcOrd="0" destOrd="0" presId="urn:microsoft.com/office/officeart/2005/8/layout/arrow3"/>
    <dgm:cxn modelId="{14D8BC75-765B-48D8-B07E-383AD5868BF4}" type="presParOf" srcId="{4C85A288-FAF6-45F9-B0BE-31FACFB40962}" destId="{FA4E25B2-E382-4924-9159-EAD92E25B146}" srcOrd="1" destOrd="0" presId="urn:microsoft.com/office/officeart/2005/8/layout/arrow3"/>
    <dgm:cxn modelId="{F6F29DA8-5D98-46A1-96D5-BFA5EEC4A896}" type="presParOf" srcId="{4C85A288-FAF6-45F9-B0BE-31FACFB40962}" destId="{89A71A62-279D-4C88-BA52-579295069AC4}" srcOrd="2" destOrd="0" presId="urn:microsoft.com/office/officeart/2005/8/layout/arrow3"/>
    <dgm:cxn modelId="{7D729824-7B6A-4297-8C1D-A80004CB68C0}" type="presParOf" srcId="{4C85A288-FAF6-45F9-B0BE-31FACFB40962}" destId="{CE1CD1DE-4BED-471A-8B71-77155F9F5666}" srcOrd="3" destOrd="0" presId="urn:microsoft.com/office/officeart/2005/8/layout/arrow3"/>
    <dgm:cxn modelId="{693EE1C8-587F-4276-8AE6-0C097F634DB2}" type="presParOf" srcId="{4C85A288-FAF6-45F9-B0BE-31FACFB40962}" destId="{E0C8F5A1-C78F-4DB0-93C7-5010D71B74B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4F2BA-229F-4D17-843A-BD4EB6BA8385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EE7BE59-6BAD-436B-8D12-C52439D688C9}">
      <dgm:prSet phldrT="[Tekst]" custT="1"/>
      <dgm:spPr>
        <a:solidFill>
          <a:schemeClr val="tx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/>
            <a:t>Regulaminy </a:t>
          </a:r>
          <a:endParaRPr lang="pl-PL" sz="1200" dirty="0"/>
        </a:p>
      </dgm:t>
    </dgm:pt>
    <dgm:pt modelId="{47C4918F-F8CC-464F-B522-0FF33CB293E5}" type="parTrans" cxnId="{C561D432-64ED-4556-99CE-779C6FAD9671}">
      <dgm:prSet/>
      <dgm:spPr/>
      <dgm:t>
        <a:bodyPr/>
        <a:lstStyle/>
        <a:p>
          <a:endParaRPr lang="pl-PL" sz="1200"/>
        </a:p>
      </dgm:t>
    </dgm:pt>
    <dgm:pt modelId="{F543AACD-AABA-4BA9-8859-A07997F43C58}" type="sibTrans" cxnId="{C561D432-64ED-4556-99CE-779C6FAD967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/>
            <a:t>Statut</a:t>
          </a:r>
          <a:endParaRPr lang="pl-PL" sz="1200" dirty="0"/>
        </a:p>
      </dgm:t>
    </dgm:pt>
    <dgm:pt modelId="{DA301E86-E9CC-43C1-8F3F-57C2315FC48C}">
      <dgm:prSet phldrT="[Teks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/>
            <a:t>Działania informacyjne</a:t>
          </a:r>
          <a:endParaRPr lang="pl-PL" sz="1200" dirty="0"/>
        </a:p>
      </dgm:t>
    </dgm:pt>
    <dgm:pt modelId="{099F0122-F55C-47D9-9111-F1ADEAED19ED}" type="parTrans" cxnId="{7EF168F3-2BDF-45B4-90F0-1B1B525BC1A9}">
      <dgm:prSet/>
      <dgm:spPr/>
      <dgm:t>
        <a:bodyPr/>
        <a:lstStyle/>
        <a:p>
          <a:endParaRPr lang="pl-PL" sz="1200"/>
        </a:p>
      </dgm:t>
    </dgm:pt>
    <dgm:pt modelId="{0FEFD0B0-5535-4D4B-B046-95DEEFB43FC7}" type="sibTrans" cxnId="{7EF168F3-2BDF-45B4-90F0-1B1B525BC1A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>
              <a:solidFill>
                <a:schemeClr val="tx1"/>
              </a:solidFill>
            </a:rPr>
            <a:t>Rejestry, ewidencje</a:t>
          </a:r>
          <a:endParaRPr lang="pl-PL" sz="1200" dirty="0">
            <a:solidFill>
              <a:schemeClr val="tx1"/>
            </a:solidFill>
          </a:endParaRPr>
        </a:p>
      </dgm:t>
    </dgm:pt>
    <dgm:pt modelId="{7FCE9219-0376-4E51-A992-9224624B8728}">
      <dgm:prSet phldrT="[Teks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>
              <a:effectLst/>
            </a:rPr>
            <a:t>Bieżąca działalność PZS</a:t>
          </a:r>
        </a:p>
        <a:p>
          <a:r>
            <a:rPr lang="pl-PL" sz="1200" dirty="0" smtClean="0">
              <a:effectLst/>
            </a:rPr>
            <a:t>poddawana kontroli</a:t>
          </a:r>
          <a:endParaRPr lang="pl-PL" sz="1200" dirty="0"/>
        </a:p>
      </dgm:t>
    </dgm:pt>
    <dgm:pt modelId="{B813D12D-BCC8-4550-9698-B22779487346}" type="sibTrans" cxnId="{0F9336C2-8DA6-4B3C-B527-EE7050041E8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/>
            <a:t>Raporty, sprawozdania</a:t>
          </a:r>
          <a:endParaRPr lang="pl-PL" sz="1200" dirty="0"/>
        </a:p>
      </dgm:t>
    </dgm:pt>
    <dgm:pt modelId="{FDC9B299-4371-48EB-A64A-6722D0AD7053}" type="parTrans" cxnId="{0F9336C2-8DA6-4B3C-B527-EE7050041E8C}">
      <dgm:prSet/>
      <dgm:spPr/>
      <dgm:t>
        <a:bodyPr/>
        <a:lstStyle/>
        <a:p>
          <a:endParaRPr lang="pl-PL" sz="1200"/>
        </a:p>
      </dgm:t>
    </dgm:pt>
    <dgm:pt modelId="{A108F8DE-5954-478F-846D-23084A1F864F}">
      <dgm:prSet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2F6C72FB-9FB5-4FA6-84DD-9B2F09DC1271}" type="sibTrans" cxnId="{4C927678-6426-4EAA-832C-EBB92E0636AE}">
      <dgm:prSet custT="1"/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l-PL" sz="1200" dirty="0" smtClean="0"/>
            <a:t>Strategia rozwoju danego sportu</a:t>
          </a:r>
          <a:endParaRPr lang="pl-PL" sz="1200" dirty="0"/>
        </a:p>
      </dgm:t>
    </dgm:pt>
    <dgm:pt modelId="{737FF21B-4862-4A68-A63F-C2482E73412C}" type="parTrans" cxnId="{4C927678-6426-4EAA-832C-EBB92E0636AE}">
      <dgm:prSet/>
      <dgm:spPr/>
      <dgm:t>
        <a:bodyPr/>
        <a:lstStyle/>
        <a:p>
          <a:endParaRPr lang="pl-PL"/>
        </a:p>
      </dgm:t>
    </dgm:pt>
    <dgm:pt modelId="{2C8FF100-3266-489A-9497-D7D2455A21CC}" type="pres">
      <dgm:prSet presAssocID="{12A4F2BA-229F-4D17-843A-BD4EB6BA83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90A38EE6-604D-4088-9973-C6A4764EF93F}" type="pres">
      <dgm:prSet presAssocID="{FEE7BE59-6BAD-436B-8D12-C52439D688C9}" presName="composite" presStyleCnt="0"/>
      <dgm:spPr/>
    </dgm:pt>
    <dgm:pt modelId="{30A16D01-0C01-4A5E-89E4-961AB12D6ACA}" type="pres">
      <dgm:prSet presAssocID="{FEE7BE59-6BAD-436B-8D12-C52439D688C9}" presName="Parent1" presStyleLbl="node1" presStyleIdx="0" presStyleCnt="8" custScaleX="196147" custScaleY="90247" custLinFactX="-100000" custLinFactNeighborX="-168857" custLinFactNeighborY="726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AC423D-EEF3-486E-870A-CE243F83902C}" type="pres">
      <dgm:prSet presAssocID="{FEE7BE59-6BAD-436B-8D12-C52439D688C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4F90EA-C8D2-4237-B438-AC3BAC041C19}" type="pres">
      <dgm:prSet presAssocID="{FEE7BE59-6BAD-436B-8D12-C52439D688C9}" presName="BalanceSpacing" presStyleCnt="0"/>
      <dgm:spPr/>
    </dgm:pt>
    <dgm:pt modelId="{D1B0B1CF-20FD-449B-9621-739412A25FAC}" type="pres">
      <dgm:prSet presAssocID="{FEE7BE59-6BAD-436B-8D12-C52439D688C9}" presName="BalanceSpacing1" presStyleCnt="0"/>
      <dgm:spPr/>
    </dgm:pt>
    <dgm:pt modelId="{9D57E578-CB84-40BA-BD9F-AC899257B5FD}" type="pres">
      <dgm:prSet presAssocID="{F543AACD-AABA-4BA9-8859-A07997F43C58}" presName="Accent1Text" presStyleLbl="node1" presStyleIdx="1" presStyleCnt="8" custScaleX="197670" custScaleY="91031" custLinFactX="48735" custLinFactNeighborX="100000" custLinFactNeighborY="-2962"/>
      <dgm:spPr/>
      <dgm:t>
        <a:bodyPr/>
        <a:lstStyle/>
        <a:p>
          <a:endParaRPr lang="pl-PL"/>
        </a:p>
      </dgm:t>
    </dgm:pt>
    <dgm:pt modelId="{467933B0-CA5F-47C0-8969-18CD841169D2}" type="pres">
      <dgm:prSet presAssocID="{F543AACD-AABA-4BA9-8859-A07997F43C58}" presName="spaceBetweenRectangles" presStyleCnt="0"/>
      <dgm:spPr/>
    </dgm:pt>
    <dgm:pt modelId="{10639E0C-B139-4B5B-8D42-E021695DF7C8}" type="pres">
      <dgm:prSet presAssocID="{A108F8DE-5954-478F-846D-23084A1F864F}" presName="composite" presStyleCnt="0"/>
      <dgm:spPr/>
    </dgm:pt>
    <dgm:pt modelId="{C2AB8B79-14A6-41D2-BD07-8B335EA6384B}" type="pres">
      <dgm:prSet presAssocID="{A108F8DE-5954-478F-846D-23084A1F864F}" presName="Parent1" presStyleLbl="node1" presStyleIdx="2" presStyleCnt="8" custScaleX="188273" custLinFactY="57024" custLinFactNeighborX="-1895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EA9BF-04F8-490B-AEA6-093B30751850}" type="pres">
      <dgm:prSet presAssocID="{A108F8DE-5954-478F-846D-23084A1F864F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8751E93-12EC-454A-89C0-49A0F89E2702}" type="pres">
      <dgm:prSet presAssocID="{A108F8DE-5954-478F-846D-23084A1F864F}" presName="BalanceSpacing" presStyleCnt="0"/>
      <dgm:spPr/>
    </dgm:pt>
    <dgm:pt modelId="{3371BB04-C70A-424D-B0B8-F4E125895541}" type="pres">
      <dgm:prSet presAssocID="{A108F8DE-5954-478F-846D-23084A1F864F}" presName="BalanceSpacing1" presStyleCnt="0"/>
      <dgm:spPr/>
    </dgm:pt>
    <dgm:pt modelId="{6D639663-4451-41ED-B8C4-7537D2E36AB9}" type="pres">
      <dgm:prSet presAssocID="{2F6C72FB-9FB5-4FA6-84DD-9B2F09DC1271}" presName="Accent1Text" presStyleLbl="node1" presStyleIdx="3" presStyleCnt="8" custScaleX="195653" custScaleY="90282" custLinFactX="-100000" custLinFactNeighborX="-121095" custLinFactNeighborY="-82609"/>
      <dgm:spPr/>
      <dgm:t>
        <a:bodyPr/>
        <a:lstStyle/>
        <a:p>
          <a:endParaRPr lang="pl-PL"/>
        </a:p>
      </dgm:t>
    </dgm:pt>
    <dgm:pt modelId="{81CBB60A-E704-487F-8D3D-95C103F3713E}" type="pres">
      <dgm:prSet presAssocID="{2F6C72FB-9FB5-4FA6-84DD-9B2F09DC1271}" presName="spaceBetweenRectangles" presStyleCnt="0"/>
      <dgm:spPr/>
    </dgm:pt>
    <dgm:pt modelId="{F90E8F3C-6169-4D63-8E46-D0C92D9B2656}" type="pres">
      <dgm:prSet presAssocID="{7FCE9219-0376-4E51-A992-9224624B8728}" presName="composite" presStyleCnt="0"/>
      <dgm:spPr/>
    </dgm:pt>
    <dgm:pt modelId="{1ED93194-554C-4177-976B-3683F12520C5}" type="pres">
      <dgm:prSet presAssocID="{7FCE9219-0376-4E51-A992-9224624B8728}" presName="Parent1" presStyleLbl="node1" presStyleIdx="4" presStyleCnt="8" custScaleX="191666" custLinFactNeighborX="-62656" custLinFactNeighborY="-891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471BD8-3A5A-4887-89BB-AB0670D4EBA9}" type="pres">
      <dgm:prSet presAssocID="{7FCE9219-0376-4E51-A992-9224624B8728}" presName="Childtext1" presStyleLbl="revTx" presStyleIdx="2" presStyleCnt="4" custLinFactNeighborX="89415" custLinFactNeighborY="-3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87FAD-3110-4C2F-BB70-3992FDA2925D}" type="pres">
      <dgm:prSet presAssocID="{7FCE9219-0376-4E51-A992-9224624B8728}" presName="BalanceSpacing" presStyleCnt="0"/>
      <dgm:spPr/>
    </dgm:pt>
    <dgm:pt modelId="{4CF2AAEF-9E6D-4038-B633-599BBEA005FE}" type="pres">
      <dgm:prSet presAssocID="{7FCE9219-0376-4E51-A992-9224624B8728}" presName="BalanceSpacing1" presStyleCnt="0"/>
      <dgm:spPr/>
    </dgm:pt>
    <dgm:pt modelId="{52FF2D4E-B7DF-436A-801E-0A4E7025DD48}" type="pres">
      <dgm:prSet presAssocID="{B813D12D-BCC8-4550-9698-B22779487346}" presName="Accent1Text" presStyleLbl="node1" presStyleIdx="5" presStyleCnt="8" custScaleX="193784" custLinFactX="100000" custLinFactNeighborX="149639" custLinFactNeighborY="-91062"/>
      <dgm:spPr/>
      <dgm:t>
        <a:bodyPr/>
        <a:lstStyle/>
        <a:p>
          <a:endParaRPr lang="pl-PL"/>
        </a:p>
      </dgm:t>
    </dgm:pt>
    <dgm:pt modelId="{2D953EA5-1BC1-422C-B5D9-3F855C379D40}" type="pres">
      <dgm:prSet presAssocID="{B813D12D-BCC8-4550-9698-B22779487346}" presName="spaceBetweenRectangles" presStyleCnt="0"/>
      <dgm:spPr/>
    </dgm:pt>
    <dgm:pt modelId="{AD2B3B88-7A33-43A4-85FE-6176BBB3C915}" type="pres">
      <dgm:prSet presAssocID="{DA301E86-E9CC-43C1-8F3F-57C2315FC48C}" presName="composite" presStyleCnt="0"/>
      <dgm:spPr/>
    </dgm:pt>
    <dgm:pt modelId="{4BEFADCA-F952-4EE8-81CD-C270402FA2A5}" type="pres">
      <dgm:prSet presAssocID="{DA301E86-E9CC-43C1-8F3F-57C2315FC48C}" presName="Parent1" presStyleLbl="node1" presStyleIdx="6" presStyleCnt="8" custScaleX="208740" custLinFactNeighborX="95960" custLinFactNeighborY="-92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1241FC-F768-47D4-9670-08671451CE2E}" type="pres">
      <dgm:prSet presAssocID="{DA301E86-E9CC-43C1-8F3F-57C2315FC48C}" presName="Childtext1" presStyleLbl="revTx" presStyleIdx="3" presStyleCnt="4" custLinFactX="8019" custLinFactNeighborX="100000" custLinFactNeighborY="2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4C13D-3F89-4B4F-B13C-F68160B9AB9F}" type="pres">
      <dgm:prSet presAssocID="{DA301E86-E9CC-43C1-8F3F-57C2315FC48C}" presName="BalanceSpacing" presStyleCnt="0"/>
      <dgm:spPr/>
    </dgm:pt>
    <dgm:pt modelId="{7268CDC0-2A26-4FF5-B05C-E0428AEFABA2}" type="pres">
      <dgm:prSet presAssocID="{DA301E86-E9CC-43C1-8F3F-57C2315FC48C}" presName="BalanceSpacing1" presStyleCnt="0"/>
      <dgm:spPr/>
    </dgm:pt>
    <dgm:pt modelId="{22AF7984-E68D-420C-AD54-8DC2918CA082}" type="pres">
      <dgm:prSet presAssocID="{0FEFD0B0-5535-4D4B-B046-95DEEFB43FC7}" presName="Accent1Text" presStyleLbl="node1" presStyleIdx="7" presStyleCnt="8" custScaleX="177973" custLinFactX="-100000" custLinFactNeighborX="-128868" custLinFactNeighborY="-92011"/>
      <dgm:spPr/>
      <dgm:t>
        <a:bodyPr/>
        <a:lstStyle/>
        <a:p>
          <a:endParaRPr lang="pl-PL"/>
        </a:p>
      </dgm:t>
    </dgm:pt>
  </dgm:ptLst>
  <dgm:cxnLst>
    <dgm:cxn modelId="{52C0199B-0F10-44EC-9880-94FCA2FEB8D1}" type="presOf" srcId="{F543AACD-AABA-4BA9-8859-A07997F43C58}" destId="{9D57E578-CB84-40BA-BD9F-AC899257B5FD}" srcOrd="0" destOrd="0" presId="urn:microsoft.com/office/officeart/2008/layout/AlternatingHexagons"/>
    <dgm:cxn modelId="{754CE744-1162-45D2-BFEA-419A83817540}" type="presOf" srcId="{7FCE9219-0376-4E51-A992-9224624B8728}" destId="{1ED93194-554C-4177-976B-3683F12520C5}" srcOrd="0" destOrd="0" presId="urn:microsoft.com/office/officeart/2008/layout/AlternatingHexagons"/>
    <dgm:cxn modelId="{2EDBD7C2-9665-42B0-BBDB-4F6E67AFC276}" type="presOf" srcId="{12A4F2BA-229F-4D17-843A-BD4EB6BA8385}" destId="{2C8FF100-3266-489A-9497-D7D2455A21CC}" srcOrd="0" destOrd="0" presId="urn:microsoft.com/office/officeart/2008/layout/AlternatingHexagons"/>
    <dgm:cxn modelId="{5C0FCF49-ECDF-4B71-B0BA-433D04752F7E}" type="presOf" srcId="{0FEFD0B0-5535-4D4B-B046-95DEEFB43FC7}" destId="{22AF7984-E68D-420C-AD54-8DC2918CA082}" srcOrd="0" destOrd="0" presId="urn:microsoft.com/office/officeart/2008/layout/AlternatingHexagons"/>
    <dgm:cxn modelId="{3543E64A-A7E2-421A-BBD7-3B94B7B24E22}" type="presOf" srcId="{2F6C72FB-9FB5-4FA6-84DD-9B2F09DC1271}" destId="{6D639663-4451-41ED-B8C4-7537D2E36AB9}" srcOrd="0" destOrd="0" presId="urn:microsoft.com/office/officeart/2008/layout/AlternatingHexagons"/>
    <dgm:cxn modelId="{4E051398-ACDF-4E4C-A184-D96DC97FD793}" type="presOf" srcId="{DA301E86-E9CC-43C1-8F3F-57C2315FC48C}" destId="{4BEFADCA-F952-4EE8-81CD-C270402FA2A5}" srcOrd="0" destOrd="0" presId="urn:microsoft.com/office/officeart/2008/layout/AlternatingHexagons"/>
    <dgm:cxn modelId="{C561D432-64ED-4556-99CE-779C6FAD9671}" srcId="{12A4F2BA-229F-4D17-843A-BD4EB6BA8385}" destId="{FEE7BE59-6BAD-436B-8D12-C52439D688C9}" srcOrd="0" destOrd="0" parTransId="{47C4918F-F8CC-464F-B522-0FF33CB293E5}" sibTransId="{F543AACD-AABA-4BA9-8859-A07997F43C58}"/>
    <dgm:cxn modelId="{4C927678-6426-4EAA-832C-EBB92E0636AE}" srcId="{12A4F2BA-229F-4D17-843A-BD4EB6BA8385}" destId="{A108F8DE-5954-478F-846D-23084A1F864F}" srcOrd="1" destOrd="0" parTransId="{737FF21B-4862-4A68-A63F-C2482E73412C}" sibTransId="{2F6C72FB-9FB5-4FA6-84DD-9B2F09DC1271}"/>
    <dgm:cxn modelId="{7EF168F3-2BDF-45B4-90F0-1B1B525BC1A9}" srcId="{12A4F2BA-229F-4D17-843A-BD4EB6BA8385}" destId="{DA301E86-E9CC-43C1-8F3F-57C2315FC48C}" srcOrd="3" destOrd="0" parTransId="{099F0122-F55C-47D9-9111-F1ADEAED19ED}" sibTransId="{0FEFD0B0-5535-4D4B-B046-95DEEFB43FC7}"/>
    <dgm:cxn modelId="{F687D701-840A-474A-B073-1739F767906B}" type="presOf" srcId="{FEE7BE59-6BAD-436B-8D12-C52439D688C9}" destId="{30A16D01-0C01-4A5E-89E4-961AB12D6ACA}" srcOrd="0" destOrd="0" presId="urn:microsoft.com/office/officeart/2008/layout/AlternatingHexagons"/>
    <dgm:cxn modelId="{0F9336C2-8DA6-4B3C-B527-EE7050041E8C}" srcId="{12A4F2BA-229F-4D17-843A-BD4EB6BA8385}" destId="{7FCE9219-0376-4E51-A992-9224624B8728}" srcOrd="2" destOrd="0" parTransId="{FDC9B299-4371-48EB-A64A-6722D0AD7053}" sibTransId="{B813D12D-BCC8-4550-9698-B22779487346}"/>
    <dgm:cxn modelId="{4A50BD00-DD87-4BFB-993D-04F0E7529FCC}" type="presOf" srcId="{A108F8DE-5954-478F-846D-23084A1F864F}" destId="{C2AB8B79-14A6-41D2-BD07-8B335EA6384B}" srcOrd="0" destOrd="0" presId="urn:microsoft.com/office/officeart/2008/layout/AlternatingHexagons"/>
    <dgm:cxn modelId="{E61CEF0A-AFED-4C2F-B26F-E259B9C2DCE1}" type="presOf" srcId="{B813D12D-BCC8-4550-9698-B22779487346}" destId="{52FF2D4E-B7DF-436A-801E-0A4E7025DD48}" srcOrd="0" destOrd="0" presId="urn:microsoft.com/office/officeart/2008/layout/AlternatingHexagons"/>
    <dgm:cxn modelId="{2138D018-3FB4-44F6-9406-12DE7D56F885}" type="presParOf" srcId="{2C8FF100-3266-489A-9497-D7D2455A21CC}" destId="{90A38EE6-604D-4088-9973-C6A4764EF93F}" srcOrd="0" destOrd="0" presId="urn:microsoft.com/office/officeart/2008/layout/AlternatingHexagons"/>
    <dgm:cxn modelId="{57E7B058-21B8-4DEC-99AC-A229D183D317}" type="presParOf" srcId="{90A38EE6-604D-4088-9973-C6A4764EF93F}" destId="{30A16D01-0C01-4A5E-89E4-961AB12D6ACA}" srcOrd="0" destOrd="0" presId="urn:microsoft.com/office/officeart/2008/layout/AlternatingHexagons"/>
    <dgm:cxn modelId="{5E1B1519-0A5F-43D6-8EC7-150CBB556E8A}" type="presParOf" srcId="{90A38EE6-604D-4088-9973-C6A4764EF93F}" destId="{D9AC423D-EEF3-486E-870A-CE243F83902C}" srcOrd="1" destOrd="0" presId="urn:microsoft.com/office/officeart/2008/layout/AlternatingHexagons"/>
    <dgm:cxn modelId="{F1480381-9021-49CD-B935-7FAD80BCCA56}" type="presParOf" srcId="{90A38EE6-604D-4088-9973-C6A4764EF93F}" destId="{754F90EA-C8D2-4237-B438-AC3BAC041C19}" srcOrd="2" destOrd="0" presId="urn:microsoft.com/office/officeart/2008/layout/AlternatingHexagons"/>
    <dgm:cxn modelId="{F7110A90-CAED-43F9-984F-1AB6B47BAB5B}" type="presParOf" srcId="{90A38EE6-604D-4088-9973-C6A4764EF93F}" destId="{D1B0B1CF-20FD-449B-9621-739412A25FAC}" srcOrd="3" destOrd="0" presId="urn:microsoft.com/office/officeart/2008/layout/AlternatingHexagons"/>
    <dgm:cxn modelId="{AE5D7AC4-B935-479E-8C09-E591D685DF87}" type="presParOf" srcId="{90A38EE6-604D-4088-9973-C6A4764EF93F}" destId="{9D57E578-CB84-40BA-BD9F-AC899257B5FD}" srcOrd="4" destOrd="0" presId="urn:microsoft.com/office/officeart/2008/layout/AlternatingHexagons"/>
    <dgm:cxn modelId="{545770CC-DAAA-4FF7-8E5B-B9168898FC1F}" type="presParOf" srcId="{2C8FF100-3266-489A-9497-D7D2455A21CC}" destId="{467933B0-CA5F-47C0-8969-18CD841169D2}" srcOrd="1" destOrd="0" presId="urn:microsoft.com/office/officeart/2008/layout/AlternatingHexagons"/>
    <dgm:cxn modelId="{57697A1D-E0AF-4A51-8903-CFCE1EE7295D}" type="presParOf" srcId="{2C8FF100-3266-489A-9497-D7D2455A21CC}" destId="{10639E0C-B139-4B5B-8D42-E021695DF7C8}" srcOrd="2" destOrd="0" presId="urn:microsoft.com/office/officeart/2008/layout/AlternatingHexagons"/>
    <dgm:cxn modelId="{FF0BBD18-077A-4F38-89CD-F812F1E51F3C}" type="presParOf" srcId="{10639E0C-B139-4B5B-8D42-E021695DF7C8}" destId="{C2AB8B79-14A6-41D2-BD07-8B335EA6384B}" srcOrd="0" destOrd="0" presId="urn:microsoft.com/office/officeart/2008/layout/AlternatingHexagons"/>
    <dgm:cxn modelId="{F88BB8A3-8CB1-4930-9067-3AE8E1ED00BB}" type="presParOf" srcId="{10639E0C-B139-4B5B-8D42-E021695DF7C8}" destId="{8B9EA9BF-04F8-490B-AEA6-093B30751850}" srcOrd="1" destOrd="0" presId="urn:microsoft.com/office/officeart/2008/layout/AlternatingHexagons"/>
    <dgm:cxn modelId="{119EE394-F049-44EE-8778-962A1E0AEE5F}" type="presParOf" srcId="{10639E0C-B139-4B5B-8D42-E021695DF7C8}" destId="{58751E93-12EC-454A-89C0-49A0F89E2702}" srcOrd="2" destOrd="0" presId="urn:microsoft.com/office/officeart/2008/layout/AlternatingHexagons"/>
    <dgm:cxn modelId="{E7472816-F59B-4543-9280-3F7ECD98EACA}" type="presParOf" srcId="{10639E0C-B139-4B5B-8D42-E021695DF7C8}" destId="{3371BB04-C70A-424D-B0B8-F4E125895541}" srcOrd="3" destOrd="0" presId="urn:microsoft.com/office/officeart/2008/layout/AlternatingHexagons"/>
    <dgm:cxn modelId="{7A3325CC-447B-480B-8B7F-847C21CF98D4}" type="presParOf" srcId="{10639E0C-B139-4B5B-8D42-E021695DF7C8}" destId="{6D639663-4451-41ED-B8C4-7537D2E36AB9}" srcOrd="4" destOrd="0" presId="urn:microsoft.com/office/officeart/2008/layout/AlternatingHexagons"/>
    <dgm:cxn modelId="{E97ECF42-5E06-4242-8D44-279A17816C62}" type="presParOf" srcId="{2C8FF100-3266-489A-9497-D7D2455A21CC}" destId="{81CBB60A-E704-487F-8D3D-95C103F3713E}" srcOrd="3" destOrd="0" presId="urn:microsoft.com/office/officeart/2008/layout/AlternatingHexagons"/>
    <dgm:cxn modelId="{099995AF-C207-4A04-97EC-EAC6A93F4B52}" type="presParOf" srcId="{2C8FF100-3266-489A-9497-D7D2455A21CC}" destId="{F90E8F3C-6169-4D63-8E46-D0C92D9B2656}" srcOrd="4" destOrd="0" presId="urn:microsoft.com/office/officeart/2008/layout/AlternatingHexagons"/>
    <dgm:cxn modelId="{61B4FB7E-BBE0-4320-B434-EB887B2AB224}" type="presParOf" srcId="{F90E8F3C-6169-4D63-8E46-D0C92D9B2656}" destId="{1ED93194-554C-4177-976B-3683F12520C5}" srcOrd="0" destOrd="0" presId="urn:microsoft.com/office/officeart/2008/layout/AlternatingHexagons"/>
    <dgm:cxn modelId="{607BBFF7-5E2F-45EF-A0EE-B504AD27D047}" type="presParOf" srcId="{F90E8F3C-6169-4D63-8E46-D0C92D9B2656}" destId="{64471BD8-3A5A-4887-89BB-AB0670D4EBA9}" srcOrd="1" destOrd="0" presId="urn:microsoft.com/office/officeart/2008/layout/AlternatingHexagons"/>
    <dgm:cxn modelId="{46B87547-C1E3-44CC-AD77-8F89233E6AC9}" type="presParOf" srcId="{F90E8F3C-6169-4D63-8E46-D0C92D9B2656}" destId="{BE687FAD-3110-4C2F-BB70-3992FDA2925D}" srcOrd="2" destOrd="0" presId="urn:microsoft.com/office/officeart/2008/layout/AlternatingHexagons"/>
    <dgm:cxn modelId="{F08597A6-C9CC-4081-960F-593547238CAF}" type="presParOf" srcId="{F90E8F3C-6169-4D63-8E46-D0C92D9B2656}" destId="{4CF2AAEF-9E6D-4038-B633-599BBEA005FE}" srcOrd="3" destOrd="0" presId="urn:microsoft.com/office/officeart/2008/layout/AlternatingHexagons"/>
    <dgm:cxn modelId="{5FDE5CED-3362-4ABC-9EFB-D3CCA69974DD}" type="presParOf" srcId="{F90E8F3C-6169-4D63-8E46-D0C92D9B2656}" destId="{52FF2D4E-B7DF-436A-801E-0A4E7025DD48}" srcOrd="4" destOrd="0" presId="urn:microsoft.com/office/officeart/2008/layout/AlternatingHexagons"/>
    <dgm:cxn modelId="{907CE4CE-5A8C-46A7-82FA-C37CCE9880F2}" type="presParOf" srcId="{2C8FF100-3266-489A-9497-D7D2455A21CC}" destId="{2D953EA5-1BC1-422C-B5D9-3F855C379D40}" srcOrd="5" destOrd="0" presId="urn:microsoft.com/office/officeart/2008/layout/AlternatingHexagons"/>
    <dgm:cxn modelId="{1D04D4BD-0037-414E-BF2A-8055EB9B240E}" type="presParOf" srcId="{2C8FF100-3266-489A-9497-D7D2455A21CC}" destId="{AD2B3B88-7A33-43A4-85FE-6176BBB3C915}" srcOrd="6" destOrd="0" presId="urn:microsoft.com/office/officeart/2008/layout/AlternatingHexagons"/>
    <dgm:cxn modelId="{FF212E86-D860-4CE0-98B5-6D0BA70C261E}" type="presParOf" srcId="{AD2B3B88-7A33-43A4-85FE-6176BBB3C915}" destId="{4BEFADCA-F952-4EE8-81CD-C270402FA2A5}" srcOrd="0" destOrd="0" presId="urn:microsoft.com/office/officeart/2008/layout/AlternatingHexagons"/>
    <dgm:cxn modelId="{A4C7B588-1A80-48F6-9ABD-864CFC38195C}" type="presParOf" srcId="{AD2B3B88-7A33-43A4-85FE-6176BBB3C915}" destId="{CC1241FC-F768-47D4-9670-08671451CE2E}" srcOrd="1" destOrd="0" presId="urn:microsoft.com/office/officeart/2008/layout/AlternatingHexagons"/>
    <dgm:cxn modelId="{E1D2B16E-448A-426C-B707-D8650F76B51A}" type="presParOf" srcId="{AD2B3B88-7A33-43A4-85FE-6176BBB3C915}" destId="{D654C13D-3F89-4B4F-B13C-F68160B9AB9F}" srcOrd="2" destOrd="0" presId="urn:microsoft.com/office/officeart/2008/layout/AlternatingHexagons"/>
    <dgm:cxn modelId="{5D3249EF-BAF2-42B5-B4B6-3CC496958780}" type="presParOf" srcId="{AD2B3B88-7A33-43A4-85FE-6176BBB3C915}" destId="{7268CDC0-2A26-4FF5-B05C-E0428AEFABA2}" srcOrd="3" destOrd="0" presId="urn:microsoft.com/office/officeart/2008/layout/AlternatingHexagons"/>
    <dgm:cxn modelId="{E3DAD032-D79D-4E8B-A280-1D8119E807E6}" type="presParOf" srcId="{AD2B3B88-7A33-43A4-85FE-6176BBB3C915}" destId="{22AF7984-E68D-420C-AD54-8DC2918CA0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A4F2BA-229F-4D17-843A-BD4EB6BA8385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A301E86-E9CC-43C1-8F3F-57C2315FC48C}">
      <dgm:prSet phldrT="[Tekst]" custT="1"/>
      <dgm:spPr/>
      <dgm:t>
        <a:bodyPr/>
        <a:lstStyle/>
        <a:p>
          <a:r>
            <a:rPr lang="pl-PL" sz="1200" dirty="0" smtClean="0"/>
            <a:t>Działania informacyjne</a:t>
          </a:r>
          <a:endParaRPr lang="pl-PL" sz="1200" dirty="0"/>
        </a:p>
      </dgm:t>
    </dgm:pt>
    <dgm:pt modelId="{099F0122-F55C-47D9-9111-F1ADEAED19ED}" type="parTrans" cxnId="{7EF168F3-2BDF-45B4-90F0-1B1B525BC1A9}">
      <dgm:prSet/>
      <dgm:spPr/>
      <dgm:t>
        <a:bodyPr/>
        <a:lstStyle/>
        <a:p>
          <a:endParaRPr lang="pl-PL" sz="1200"/>
        </a:p>
      </dgm:t>
    </dgm:pt>
    <dgm:pt modelId="{0FEFD0B0-5535-4D4B-B046-95DEEFB43FC7}" type="sibTrans" cxnId="{7EF168F3-2BDF-45B4-90F0-1B1B525BC1A9}">
      <dgm:prSet custT="1"/>
      <dgm:spPr/>
      <dgm:t>
        <a:bodyPr/>
        <a:lstStyle/>
        <a:p>
          <a:r>
            <a:rPr lang="pl-PL" sz="1200" smtClean="0"/>
            <a:t>System licencyjny</a:t>
          </a:r>
          <a:endParaRPr lang="pl-PL" sz="1200" dirty="0"/>
        </a:p>
      </dgm:t>
    </dgm:pt>
    <dgm:pt modelId="{7FCE9219-0376-4E51-A992-9224624B8728}">
      <dgm:prSet phldrT="[Tekst]" custT="1"/>
      <dgm:spPr/>
      <dgm:t>
        <a:bodyPr/>
        <a:lstStyle/>
        <a:p>
          <a:r>
            <a:rPr lang="pl-PL" sz="1200" dirty="0" smtClean="0">
              <a:solidFill>
                <a:schemeClr val="tx1"/>
              </a:solidFill>
              <a:effectLst/>
            </a:rPr>
            <a:t>Bieżąca działalność PZS</a:t>
          </a:r>
        </a:p>
        <a:p>
          <a:r>
            <a:rPr lang="pl-PL" sz="1200" dirty="0" smtClean="0">
              <a:solidFill>
                <a:schemeClr val="tx1"/>
              </a:solidFill>
              <a:effectLst/>
            </a:rPr>
            <a:t>poddawana kontroli</a:t>
          </a:r>
          <a:endParaRPr lang="pl-PL" sz="1200" dirty="0">
            <a:solidFill>
              <a:schemeClr val="tx1"/>
            </a:solidFill>
          </a:endParaRPr>
        </a:p>
      </dgm:t>
    </dgm:pt>
    <dgm:pt modelId="{B813D12D-BCC8-4550-9698-B22779487346}" type="sibTrans" cxnId="{0F9336C2-8DA6-4B3C-B527-EE7050041E8C}">
      <dgm:prSet custT="1"/>
      <dgm:spPr/>
      <dgm:t>
        <a:bodyPr/>
        <a:lstStyle/>
        <a:p>
          <a:r>
            <a:rPr lang="pl-PL" sz="1200" dirty="0" smtClean="0"/>
            <a:t>Raporty, sprawozdania, wyniki badań </a:t>
          </a:r>
          <a:endParaRPr lang="pl-PL" sz="1200" dirty="0"/>
        </a:p>
      </dgm:t>
    </dgm:pt>
    <dgm:pt modelId="{FDC9B299-4371-48EB-A64A-6722D0AD7053}" type="parTrans" cxnId="{0F9336C2-8DA6-4B3C-B527-EE7050041E8C}">
      <dgm:prSet/>
      <dgm:spPr/>
      <dgm:t>
        <a:bodyPr/>
        <a:lstStyle/>
        <a:p>
          <a:endParaRPr lang="pl-PL" sz="1200"/>
        </a:p>
      </dgm:t>
    </dgm:pt>
    <dgm:pt modelId="{A108F8DE-5954-478F-846D-23084A1F864F}">
      <dgm:prSet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2F6C72FB-9FB5-4FA6-84DD-9B2F09DC1271}" type="sibTrans" cxnId="{4C927678-6426-4EAA-832C-EBB92E0636AE}">
      <dgm:prSet custT="1"/>
      <dgm:spPr/>
      <dgm:t>
        <a:bodyPr/>
        <a:lstStyle/>
        <a:p>
          <a:r>
            <a:rPr lang="pl-PL" sz="1200" dirty="0" smtClean="0"/>
            <a:t>Strategia rozwoju danego sportu</a:t>
          </a:r>
          <a:endParaRPr lang="pl-PL" sz="1200" dirty="0"/>
        </a:p>
      </dgm:t>
    </dgm:pt>
    <dgm:pt modelId="{737FF21B-4862-4A68-A63F-C2482E73412C}" type="parTrans" cxnId="{4C927678-6426-4EAA-832C-EBB92E0636AE}">
      <dgm:prSet/>
      <dgm:spPr/>
      <dgm:t>
        <a:bodyPr/>
        <a:lstStyle/>
        <a:p>
          <a:endParaRPr lang="pl-PL"/>
        </a:p>
      </dgm:t>
    </dgm:pt>
    <dgm:pt modelId="{2C8FF100-3266-489A-9497-D7D2455A21CC}" type="pres">
      <dgm:prSet presAssocID="{12A4F2BA-229F-4D17-843A-BD4EB6BA83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0639E0C-B139-4B5B-8D42-E021695DF7C8}" type="pres">
      <dgm:prSet presAssocID="{A108F8DE-5954-478F-846D-23084A1F864F}" presName="composite" presStyleCnt="0"/>
      <dgm:spPr/>
      <dgm:t>
        <a:bodyPr/>
        <a:lstStyle/>
        <a:p>
          <a:endParaRPr lang="pl-PL"/>
        </a:p>
      </dgm:t>
    </dgm:pt>
    <dgm:pt modelId="{C2AB8B79-14A6-41D2-BD07-8B335EA6384B}" type="pres">
      <dgm:prSet presAssocID="{A108F8DE-5954-478F-846D-23084A1F864F}" presName="Parent1" presStyleLbl="node1" presStyleIdx="0" presStyleCnt="6" custScaleX="188273" custLinFactY="57024" custLinFactNeighborX="-1895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EA9BF-04F8-490B-AEA6-093B30751850}" type="pres">
      <dgm:prSet presAssocID="{A108F8DE-5954-478F-846D-23084A1F864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751E93-12EC-454A-89C0-49A0F89E2702}" type="pres">
      <dgm:prSet presAssocID="{A108F8DE-5954-478F-846D-23084A1F864F}" presName="BalanceSpacing" presStyleCnt="0"/>
      <dgm:spPr/>
      <dgm:t>
        <a:bodyPr/>
        <a:lstStyle/>
        <a:p>
          <a:endParaRPr lang="pl-PL"/>
        </a:p>
      </dgm:t>
    </dgm:pt>
    <dgm:pt modelId="{3371BB04-C70A-424D-B0B8-F4E125895541}" type="pres">
      <dgm:prSet presAssocID="{A108F8DE-5954-478F-846D-23084A1F864F}" presName="BalanceSpacing1" presStyleCnt="0"/>
      <dgm:spPr/>
      <dgm:t>
        <a:bodyPr/>
        <a:lstStyle/>
        <a:p>
          <a:endParaRPr lang="pl-PL"/>
        </a:p>
      </dgm:t>
    </dgm:pt>
    <dgm:pt modelId="{6D639663-4451-41ED-B8C4-7537D2E36AB9}" type="pres">
      <dgm:prSet presAssocID="{2F6C72FB-9FB5-4FA6-84DD-9B2F09DC1271}" presName="Accent1Text" presStyleLbl="node1" presStyleIdx="1" presStyleCnt="6" custScaleX="195653" custScaleY="90282" custLinFactNeighborX="-87929" custLinFactNeighborY="-2994"/>
      <dgm:spPr/>
      <dgm:t>
        <a:bodyPr/>
        <a:lstStyle/>
        <a:p>
          <a:endParaRPr lang="pl-PL"/>
        </a:p>
      </dgm:t>
    </dgm:pt>
    <dgm:pt modelId="{81CBB60A-E704-487F-8D3D-95C103F3713E}" type="pres">
      <dgm:prSet presAssocID="{2F6C72FB-9FB5-4FA6-84DD-9B2F09DC1271}" presName="spaceBetweenRectangles" presStyleCnt="0"/>
      <dgm:spPr/>
      <dgm:t>
        <a:bodyPr/>
        <a:lstStyle/>
        <a:p>
          <a:endParaRPr lang="pl-PL"/>
        </a:p>
      </dgm:t>
    </dgm:pt>
    <dgm:pt modelId="{F90E8F3C-6169-4D63-8E46-D0C92D9B2656}" type="pres">
      <dgm:prSet presAssocID="{7FCE9219-0376-4E51-A992-9224624B8728}" presName="composite" presStyleCnt="0"/>
      <dgm:spPr/>
      <dgm:t>
        <a:bodyPr/>
        <a:lstStyle/>
        <a:p>
          <a:endParaRPr lang="pl-PL"/>
        </a:p>
      </dgm:t>
    </dgm:pt>
    <dgm:pt modelId="{1ED93194-554C-4177-976B-3683F12520C5}" type="pres">
      <dgm:prSet presAssocID="{7FCE9219-0376-4E51-A992-9224624B8728}" presName="Parent1" presStyleLbl="node1" presStyleIdx="2" presStyleCnt="6" custScaleX="191666" custLinFactNeighborX="-9251" custLinFactNeighborY="-8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471BD8-3A5A-4887-89BB-AB0670D4EBA9}" type="pres">
      <dgm:prSet presAssocID="{7FCE9219-0376-4E51-A992-9224624B8728}" presName="Childtext1" presStyleLbl="revTx" presStyleIdx="1" presStyleCnt="3" custLinFactNeighborX="89415" custLinFactNeighborY="-3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87FAD-3110-4C2F-BB70-3992FDA2925D}" type="pres">
      <dgm:prSet presAssocID="{7FCE9219-0376-4E51-A992-9224624B8728}" presName="BalanceSpacing" presStyleCnt="0"/>
      <dgm:spPr/>
      <dgm:t>
        <a:bodyPr/>
        <a:lstStyle/>
        <a:p>
          <a:endParaRPr lang="pl-PL"/>
        </a:p>
      </dgm:t>
    </dgm:pt>
    <dgm:pt modelId="{4CF2AAEF-9E6D-4038-B633-599BBEA005FE}" type="pres">
      <dgm:prSet presAssocID="{7FCE9219-0376-4E51-A992-9224624B8728}" presName="BalanceSpacing1" presStyleCnt="0"/>
      <dgm:spPr/>
      <dgm:t>
        <a:bodyPr/>
        <a:lstStyle/>
        <a:p>
          <a:endParaRPr lang="pl-PL"/>
        </a:p>
      </dgm:t>
    </dgm:pt>
    <dgm:pt modelId="{52FF2D4E-B7DF-436A-801E-0A4E7025DD48}" type="pres">
      <dgm:prSet presAssocID="{B813D12D-BCC8-4550-9698-B22779487346}" presName="Accent1Text" presStyleLbl="node1" presStyleIdx="3" presStyleCnt="6" custScaleX="193784" custLinFactNeighborX="31526" custLinFactNeighborY="-88653"/>
      <dgm:spPr/>
      <dgm:t>
        <a:bodyPr/>
        <a:lstStyle/>
        <a:p>
          <a:endParaRPr lang="pl-PL"/>
        </a:p>
      </dgm:t>
    </dgm:pt>
    <dgm:pt modelId="{2D953EA5-1BC1-422C-B5D9-3F855C379D40}" type="pres">
      <dgm:prSet presAssocID="{B813D12D-BCC8-4550-9698-B22779487346}" presName="spaceBetweenRectangles" presStyleCnt="0"/>
      <dgm:spPr/>
      <dgm:t>
        <a:bodyPr/>
        <a:lstStyle/>
        <a:p>
          <a:endParaRPr lang="pl-PL"/>
        </a:p>
      </dgm:t>
    </dgm:pt>
    <dgm:pt modelId="{AD2B3B88-7A33-43A4-85FE-6176BBB3C915}" type="pres">
      <dgm:prSet presAssocID="{DA301E86-E9CC-43C1-8F3F-57C2315FC48C}" presName="composite" presStyleCnt="0"/>
      <dgm:spPr/>
      <dgm:t>
        <a:bodyPr/>
        <a:lstStyle/>
        <a:p>
          <a:endParaRPr lang="pl-PL"/>
        </a:p>
      </dgm:t>
    </dgm:pt>
    <dgm:pt modelId="{4BEFADCA-F952-4EE8-81CD-C270402FA2A5}" type="pres">
      <dgm:prSet presAssocID="{DA301E86-E9CC-43C1-8F3F-57C2315FC48C}" presName="Parent1" presStyleLbl="node1" presStyleIdx="4" presStyleCnt="6" custScaleX="208740" custLinFactNeighborX="51038" custLinFactNeighborY="-6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1241FC-F768-47D4-9670-08671451CE2E}" type="pres">
      <dgm:prSet presAssocID="{DA301E86-E9CC-43C1-8F3F-57C2315FC48C}" presName="Childtext1" presStyleLbl="revTx" presStyleIdx="2" presStyleCnt="3" custLinFactX="8019" custLinFactNeighborX="100000" custLinFactNeighborY="2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4C13D-3F89-4B4F-B13C-F68160B9AB9F}" type="pres">
      <dgm:prSet presAssocID="{DA301E86-E9CC-43C1-8F3F-57C2315FC48C}" presName="BalanceSpacing" presStyleCnt="0"/>
      <dgm:spPr/>
      <dgm:t>
        <a:bodyPr/>
        <a:lstStyle/>
        <a:p>
          <a:endParaRPr lang="pl-PL"/>
        </a:p>
      </dgm:t>
    </dgm:pt>
    <dgm:pt modelId="{7268CDC0-2A26-4FF5-B05C-E0428AEFABA2}" type="pres">
      <dgm:prSet presAssocID="{DA301E86-E9CC-43C1-8F3F-57C2315FC48C}" presName="BalanceSpacing1" presStyleCnt="0"/>
      <dgm:spPr/>
      <dgm:t>
        <a:bodyPr/>
        <a:lstStyle/>
        <a:p>
          <a:endParaRPr lang="pl-PL"/>
        </a:p>
      </dgm:t>
    </dgm:pt>
    <dgm:pt modelId="{22AF7984-E68D-420C-AD54-8DC2918CA082}" type="pres">
      <dgm:prSet presAssocID="{0FEFD0B0-5535-4D4B-B046-95DEEFB43FC7}" presName="Accent1Text" presStyleLbl="node1" presStyleIdx="5" presStyleCnt="6" custScaleX="177973" custLinFactNeighborX="-73729" custLinFactNeighborY="-4317"/>
      <dgm:spPr/>
      <dgm:t>
        <a:bodyPr/>
        <a:lstStyle/>
        <a:p>
          <a:endParaRPr lang="pl-PL"/>
        </a:p>
      </dgm:t>
    </dgm:pt>
  </dgm:ptLst>
  <dgm:cxnLst>
    <dgm:cxn modelId="{8EE81220-0D17-4C82-AA16-FB91F5F2A4B2}" type="presOf" srcId="{2F6C72FB-9FB5-4FA6-84DD-9B2F09DC1271}" destId="{6D639663-4451-41ED-B8C4-7537D2E36AB9}" srcOrd="0" destOrd="0" presId="urn:microsoft.com/office/officeart/2008/layout/AlternatingHexagons"/>
    <dgm:cxn modelId="{6E8B1C2C-B5DF-4F46-8CDF-28AC1A505D4E}" type="presOf" srcId="{B813D12D-BCC8-4550-9698-B22779487346}" destId="{52FF2D4E-B7DF-436A-801E-0A4E7025DD48}" srcOrd="0" destOrd="0" presId="urn:microsoft.com/office/officeart/2008/layout/AlternatingHexagons"/>
    <dgm:cxn modelId="{3ACFFE19-89B4-408F-92BE-09BED259E9A9}" type="presOf" srcId="{0FEFD0B0-5535-4D4B-B046-95DEEFB43FC7}" destId="{22AF7984-E68D-420C-AD54-8DC2918CA082}" srcOrd="0" destOrd="0" presId="urn:microsoft.com/office/officeart/2008/layout/AlternatingHexagons"/>
    <dgm:cxn modelId="{7EE27CA0-01C0-414A-B746-CEE4719414E1}" type="presOf" srcId="{7FCE9219-0376-4E51-A992-9224624B8728}" destId="{1ED93194-554C-4177-976B-3683F12520C5}" srcOrd="0" destOrd="0" presId="urn:microsoft.com/office/officeart/2008/layout/AlternatingHexagons"/>
    <dgm:cxn modelId="{4C927678-6426-4EAA-832C-EBB92E0636AE}" srcId="{12A4F2BA-229F-4D17-843A-BD4EB6BA8385}" destId="{A108F8DE-5954-478F-846D-23084A1F864F}" srcOrd="0" destOrd="0" parTransId="{737FF21B-4862-4A68-A63F-C2482E73412C}" sibTransId="{2F6C72FB-9FB5-4FA6-84DD-9B2F09DC1271}"/>
    <dgm:cxn modelId="{B71B7C59-E412-4868-9AF0-A1EED814B332}" type="presOf" srcId="{12A4F2BA-229F-4D17-843A-BD4EB6BA8385}" destId="{2C8FF100-3266-489A-9497-D7D2455A21CC}" srcOrd="0" destOrd="0" presId="urn:microsoft.com/office/officeart/2008/layout/AlternatingHexagons"/>
    <dgm:cxn modelId="{7EF168F3-2BDF-45B4-90F0-1B1B525BC1A9}" srcId="{12A4F2BA-229F-4D17-843A-BD4EB6BA8385}" destId="{DA301E86-E9CC-43C1-8F3F-57C2315FC48C}" srcOrd="2" destOrd="0" parTransId="{099F0122-F55C-47D9-9111-F1ADEAED19ED}" sibTransId="{0FEFD0B0-5535-4D4B-B046-95DEEFB43FC7}"/>
    <dgm:cxn modelId="{2236812F-9F53-4D0E-8895-C0EC45A4DD63}" type="presOf" srcId="{DA301E86-E9CC-43C1-8F3F-57C2315FC48C}" destId="{4BEFADCA-F952-4EE8-81CD-C270402FA2A5}" srcOrd="0" destOrd="0" presId="urn:microsoft.com/office/officeart/2008/layout/AlternatingHexagons"/>
    <dgm:cxn modelId="{FE21F008-1877-43D3-9959-9B2FA8B1E8F2}" type="presOf" srcId="{A108F8DE-5954-478F-846D-23084A1F864F}" destId="{C2AB8B79-14A6-41D2-BD07-8B335EA6384B}" srcOrd="0" destOrd="0" presId="urn:microsoft.com/office/officeart/2008/layout/AlternatingHexagons"/>
    <dgm:cxn modelId="{0F9336C2-8DA6-4B3C-B527-EE7050041E8C}" srcId="{12A4F2BA-229F-4D17-843A-BD4EB6BA8385}" destId="{7FCE9219-0376-4E51-A992-9224624B8728}" srcOrd="1" destOrd="0" parTransId="{FDC9B299-4371-48EB-A64A-6722D0AD7053}" sibTransId="{B813D12D-BCC8-4550-9698-B22779487346}"/>
    <dgm:cxn modelId="{0B8F271A-5B09-4E81-9F73-EA5E185D21DB}" type="presParOf" srcId="{2C8FF100-3266-489A-9497-D7D2455A21CC}" destId="{10639E0C-B139-4B5B-8D42-E021695DF7C8}" srcOrd="0" destOrd="0" presId="urn:microsoft.com/office/officeart/2008/layout/AlternatingHexagons"/>
    <dgm:cxn modelId="{A0E1B11B-D7F7-45A3-B172-C1CF0919E88B}" type="presParOf" srcId="{10639E0C-B139-4B5B-8D42-E021695DF7C8}" destId="{C2AB8B79-14A6-41D2-BD07-8B335EA6384B}" srcOrd="0" destOrd="0" presId="urn:microsoft.com/office/officeart/2008/layout/AlternatingHexagons"/>
    <dgm:cxn modelId="{626D898D-78D1-401B-B637-0FD34C14C123}" type="presParOf" srcId="{10639E0C-B139-4B5B-8D42-E021695DF7C8}" destId="{8B9EA9BF-04F8-490B-AEA6-093B30751850}" srcOrd="1" destOrd="0" presId="urn:microsoft.com/office/officeart/2008/layout/AlternatingHexagons"/>
    <dgm:cxn modelId="{9038105F-2698-4F2C-9336-E0469EABA9DA}" type="presParOf" srcId="{10639E0C-B139-4B5B-8D42-E021695DF7C8}" destId="{58751E93-12EC-454A-89C0-49A0F89E2702}" srcOrd="2" destOrd="0" presId="urn:microsoft.com/office/officeart/2008/layout/AlternatingHexagons"/>
    <dgm:cxn modelId="{7892ECA7-8CE1-473B-ADE8-52D77F4C2C1D}" type="presParOf" srcId="{10639E0C-B139-4B5B-8D42-E021695DF7C8}" destId="{3371BB04-C70A-424D-B0B8-F4E125895541}" srcOrd="3" destOrd="0" presId="urn:microsoft.com/office/officeart/2008/layout/AlternatingHexagons"/>
    <dgm:cxn modelId="{298672C0-7B15-4A52-8084-D3256AE14276}" type="presParOf" srcId="{10639E0C-B139-4B5B-8D42-E021695DF7C8}" destId="{6D639663-4451-41ED-B8C4-7537D2E36AB9}" srcOrd="4" destOrd="0" presId="urn:microsoft.com/office/officeart/2008/layout/AlternatingHexagons"/>
    <dgm:cxn modelId="{9DA436E3-8D48-4FF6-9C89-5DC83ABC0CDC}" type="presParOf" srcId="{2C8FF100-3266-489A-9497-D7D2455A21CC}" destId="{81CBB60A-E704-487F-8D3D-95C103F3713E}" srcOrd="1" destOrd="0" presId="urn:microsoft.com/office/officeart/2008/layout/AlternatingHexagons"/>
    <dgm:cxn modelId="{F479524B-0120-4C29-8C5F-A6534076521A}" type="presParOf" srcId="{2C8FF100-3266-489A-9497-D7D2455A21CC}" destId="{F90E8F3C-6169-4D63-8E46-D0C92D9B2656}" srcOrd="2" destOrd="0" presId="urn:microsoft.com/office/officeart/2008/layout/AlternatingHexagons"/>
    <dgm:cxn modelId="{A9E3E1EE-6D95-413F-B133-8BD077FE7FC6}" type="presParOf" srcId="{F90E8F3C-6169-4D63-8E46-D0C92D9B2656}" destId="{1ED93194-554C-4177-976B-3683F12520C5}" srcOrd="0" destOrd="0" presId="urn:microsoft.com/office/officeart/2008/layout/AlternatingHexagons"/>
    <dgm:cxn modelId="{447262BB-7AC1-4B39-9987-CA2BD276E16B}" type="presParOf" srcId="{F90E8F3C-6169-4D63-8E46-D0C92D9B2656}" destId="{64471BD8-3A5A-4887-89BB-AB0670D4EBA9}" srcOrd="1" destOrd="0" presId="urn:microsoft.com/office/officeart/2008/layout/AlternatingHexagons"/>
    <dgm:cxn modelId="{E95B005D-B821-490F-B386-73EDFA67CD73}" type="presParOf" srcId="{F90E8F3C-6169-4D63-8E46-D0C92D9B2656}" destId="{BE687FAD-3110-4C2F-BB70-3992FDA2925D}" srcOrd="2" destOrd="0" presId="urn:microsoft.com/office/officeart/2008/layout/AlternatingHexagons"/>
    <dgm:cxn modelId="{4FF6E4A5-6A7F-44B8-A8F0-26E9CCDD9A16}" type="presParOf" srcId="{F90E8F3C-6169-4D63-8E46-D0C92D9B2656}" destId="{4CF2AAEF-9E6D-4038-B633-599BBEA005FE}" srcOrd="3" destOrd="0" presId="urn:microsoft.com/office/officeart/2008/layout/AlternatingHexagons"/>
    <dgm:cxn modelId="{941DAE21-94D7-4CEC-983B-3E7DB9E7CDF6}" type="presParOf" srcId="{F90E8F3C-6169-4D63-8E46-D0C92D9B2656}" destId="{52FF2D4E-B7DF-436A-801E-0A4E7025DD48}" srcOrd="4" destOrd="0" presId="urn:microsoft.com/office/officeart/2008/layout/AlternatingHexagons"/>
    <dgm:cxn modelId="{DC3DCB5A-D2FE-4BB9-92A7-559E5212D996}" type="presParOf" srcId="{2C8FF100-3266-489A-9497-D7D2455A21CC}" destId="{2D953EA5-1BC1-422C-B5D9-3F855C379D40}" srcOrd="3" destOrd="0" presId="urn:microsoft.com/office/officeart/2008/layout/AlternatingHexagons"/>
    <dgm:cxn modelId="{826EB515-9003-45BB-8ED3-4D52191B270A}" type="presParOf" srcId="{2C8FF100-3266-489A-9497-D7D2455A21CC}" destId="{AD2B3B88-7A33-43A4-85FE-6176BBB3C915}" srcOrd="4" destOrd="0" presId="urn:microsoft.com/office/officeart/2008/layout/AlternatingHexagons"/>
    <dgm:cxn modelId="{0DB1DC5E-899D-440C-A19A-13036BA99E8A}" type="presParOf" srcId="{AD2B3B88-7A33-43A4-85FE-6176BBB3C915}" destId="{4BEFADCA-F952-4EE8-81CD-C270402FA2A5}" srcOrd="0" destOrd="0" presId="urn:microsoft.com/office/officeart/2008/layout/AlternatingHexagons"/>
    <dgm:cxn modelId="{48EC17A7-E626-4687-AE30-B887EB6301A6}" type="presParOf" srcId="{AD2B3B88-7A33-43A4-85FE-6176BBB3C915}" destId="{CC1241FC-F768-47D4-9670-08671451CE2E}" srcOrd="1" destOrd="0" presId="urn:microsoft.com/office/officeart/2008/layout/AlternatingHexagons"/>
    <dgm:cxn modelId="{EBB8EBBE-92BB-4C10-AA66-7983E2117CD3}" type="presParOf" srcId="{AD2B3B88-7A33-43A4-85FE-6176BBB3C915}" destId="{D654C13D-3F89-4B4F-B13C-F68160B9AB9F}" srcOrd="2" destOrd="0" presId="urn:microsoft.com/office/officeart/2008/layout/AlternatingHexagons"/>
    <dgm:cxn modelId="{D9029429-2AA9-4303-BE34-8AABC3D542C8}" type="presParOf" srcId="{AD2B3B88-7A33-43A4-85FE-6176BBB3C915}" destId="{7268CDC0-2A26-4FF5-B05C-E0428AEFABA2}" srcOrd="3" destOrd="0" presId="urn:microsoft.com/office/officeart/2008/layout/AlternatingHexagons"/>
    <dgm:cxn modelId="{5AC6BF51-B77C-49F1-A630-31AB7F37A9B2}" type="presParOf" srcId="{AD2B3B88-7A33-43A4-85FE-6176BBB3C915}" destId="{22AF7984-E68D-420C-AD54-8DC2918CA0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A4F2BA-229F-4D17-843A-BD4EB6BA8385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DA301E86-E9CC-43C1-8F3F-57C2315FC48C}">
      <dgm:prSet phldrT="[Tekst]" custT="1"/>
      <dgm:spPr/>
      <dgm:t>
        <a:bodyPr/>
        <a:lstStyle/>
        <a:p>
          <a:r>
            <a:rPr lang="pl-PL" sz="1200" dirty="0" smtClean="0"/>
            <a:t>Działania informacyjne</a:t>
          </a:r>
          <a:endParaRPr lang="pl-PL" sz="1200" dirty="0"/>
        </a:p>
      </dgm:t>
    </dgm:pt>
    <dgm:pt modelId="{099F0122-F55C-47D9-9111-F1ADEAED19ED}" type="parTrans" cxnId="{7EF168F3-2BDF-45B4-90F0-1B1B525BC1A9}">
      <dgm:prSet/>
      <dgm:spPr/>
      <dgm:t>
        <a:bodyPr/>
        <a:lstStyle/>
        <a:p>
          <a:endParaRPr lang="pl-PL" sz="1200"/>
        </a:p>
      </dgm:t>
    </dgm:pt>
    <dgm:pt modelId="{0FEFD0B0-5535-4D4B-B046-95DEEFB43FC7}" type="sibTrans" cxnId="{7EF168F3-2BDF-45B4-90F0-1B1B525BC1A9}">
      <dgm:prSet custT="1"/>
      <dgm:spPr/>
      <dgm:t>
        <a:bodyPr/>
        <a:lstStyle/>
        <a:p>
          <a:r>
            <a:rPr lang="pl-PL" sz="1200" smtClean="0"/>
            <a:t>Regulamin pracy </a:t>
          </a:r>
          <a:endParaRPr lang="pl-PL" sz="1200" dirty="0"/>
        </a:p>
      </dgm:t>
    </dgm:pt>
    <dgm:pt modelId="{7FCE9219-0376-4E51-A992-9224624B8728}">
      <dgm:prSet phldrT="[Tekst]" custT="1"/>
      <dgm:spPr/>
      <dgm:t>
        <a:bodyPr/>
        <a:lstStyle/>
        <a:p>
          <a:r>
            <a:rPr lang="pl-PL" sz="1200" b="1" smtClean="0">
              <a:solidFill>
                <a:schemeClr val="tx1"/>
              </a:solidFill>
              <a:effectLst/>
            </a:rPr>
            <a:t>Bieżąca działalność PZS</a:t>
          </a:r>
        </a:p>
        <a:p>
          <a:r>
            <a:rPr lang="pl-PL" sz="1200" b="1" smtClean="0">
              <a:solidFill>
                <a:schemeClr val="tx1"/>
              </a:solidFill>
              <a:effectLst/>
            </a:rPr>
            <a:t>poddawana kontroli</a:t>
          </a:r>
          <a:endParaRPr lang="pl-PL" sz="1200" b="1" dirty="0">
            <a:solidFill>
              <a:schemeClr val="tx1"/>
            </a:solidFill>
          </a:endParaRPr>
        </a:p>
      </dgm:t>
    </dgm:pt>
    <dgm:pt modelId="{B813D12D-BCC8-4550-9698-B22779487346}" type="sibTrans" cxnId="{0F9336C2-8DA6-4B3C-B527-EE7050041E8C}">
      <dgm:prSet custT="1"/>
      <dgm:spPr/>
      <dgm:t>
        <a:bodyPr/>
        <a:lstStyle/>
        <a:p>
          <a:r>
            <a:rPr lang="pl-PL" sz="1200" dirty="0" smtClean="0"/>
            <a:t>Szkolenia, bazy , </a:t>
          </a:r>
          <a:r>
            <a:rPr lang="pl-PL" sz="1200" smtClean="0"/>
            <a:t>wyniki badań </a:t>
          </a:r>
          <a:endParaRPr lang="pl-PL" sz="1200" dirty="0"/>
        </a:p>
      </dgm:t>
    </dgm:pt>
    <dgm:pt modelId="{FDC9B299-4371-48EB-A64A-6722D0AD7053}" type="parTrans" cxnId="{0F9336C2-8DA6-4B3C-B527-EE7050041E8C}">
      <dgm:prSet/>
      <dgm:spPr/>
      <dgm:t>
        <a:bodyPr/>
        <a:lstStyle/>
        <a:p>
          <a:endParaRPr lang="pl-PL" sz="1200"/>
        </a:p>
      </dgm:t>
    </dgm:pt>
    <dgm:pt modelId="{A108F8DE-5954-478F-846D-23084A1F864F}">
      <dgm:prSet/>
      <dgm:spPr>
        <a:solidFill>
          <a:schemeClr val="bg1"/>
        </a:solidFill>
      </dgm:spPr>
      <dgm:t>
        <a:bodyPr/>
        <a:lstStyle/>
        <a:p>
          <a:endParaRPr lang="pl-PL"/>
        </a:p>
      </dgm:t>
    </dgm:pt>
    <dgm:pt modelId="{2F6C72FB-9FB5-4FA6-84DD-9B2F09DC1271}" type="sibTrans" cxnId="{4C927678-6426-4EAA-832C-EBB92E0636AE}">
      <dgm:prSet custT="1"/>
      <dgm:spPr/>
      <dgm:t>
        <a:bodyPr/>
        <a:lstStyle/>
        <a:p>
          <a:r>
            <a:rPr lang="pl-PL" sz="1200" dirty="0" smtClean="0"/>
            <a:t>Strategia rozwoju danego sportu</a:t>
          </a:r>
          <a:endParaRPr lang="pl-PL" sz="1200" dirty="0"/>
        </a:p>
      </dgm:t>
    </dgm:pt>
    <dgm:pt modelId="{737FF21B-4862-4A68-A63F-C2482E73412C}" type="parTrans" cxnId="{4C927678-6426-4EAA-832C-EBB92E0636AE}">
      <dgm:prSet/>
      <dgm:spPr/>
      <dgm:t>
        <a:bodyPr/>
        <a:lstStyle/>
        <a:p>
          <a:endParaRPr lang="pl-PL"/>
        </a:p>
      </dgm:t>
    </dgm:pt>
    <dgm:pt modelId="{2C8FF100-3266-489A-9497-D7D2455A21CC}" type="pres">
      <dgm:prSet presAssocID="{12A4F2BA-229F-4D17-843A-BD4EB6BA838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0639E0C-B139-4B5B-8D42-E021695DF7C8}" type="pres">
      <dgm:prSet presAssocID="{A108F8DE-5954-478F-846D-23084A1F864F}" presName="composite" presStyleCnt="0"/>
      <dgm:spPr/>
      <dgm:t>
        <a:bodyPr/>
        <a:lstStyle/>
        <a:p>
          <a:endParaRPr lang="pl-PL"/>
        </a:p>
      </dgm:t>
    </dgm:pt>
    <dgm:pt modelId="{C2AB8B79-14A6-41D2-BD07-8B335EA6384B}" type="pres">
      <dgm:prSet presAssocID="{A108F8DE-5954-478F-846D-23084A1F864F}" presName="Parent1" presStyleLbl="node1" presStyleIdx="0" presStyleCnt="6" custScaleX="188273" custLinFactY="57024" custLinFactNeighborX="-18958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EA9BF-04F8-490B-AEA6-093B30751850}" type="pres">
      <dgm:prSet presAssocID="{A108F8DE-5954-478F-846D-23084A1F864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751E93-12EC-454A-89C0-49A0F89E2702}" type="pres">
      <dgm:prSet presAssocID="{A108F8DE-5954-478F-846D-23084A1F864F}" presName="BalanceSpacing" presStyleCnt="0"/>
      <dgm:spPr/>
      <dgm:t>
        <a:bodyPr/>
        <a:lstStyle/>
        <a:p>
          <a:endParaRPr lang="pl-PL"/>
        </a:p>
      </dgm:t>
    </dgm:pt>
    <dgm:pt modelId="{3371BB04-C70A-424D-B0B8-F4E125895541}" type="pres">
      <dgm:prSet presAssocID="{A108F8DE-5954-478F-846D-23084A1F864F}" presName="BalanceSpacing1" presStyleCnt="0"/>
      <dgm:spPr/>
      <dgm:t>
        <a:bodyPr/>
        <a:lstStyle/>
        <a:p>
          <a:endParaRPr lang="pl-PL"/>
        </a:p>
      </dgm:t>
    </dgm:pt>
    <dgm:pt modelId="{6D639663-4451-41ED-B8C4-7537D2E36AB9}" type="pres">
      <dgm:prSet presAssocID="{2F6C72FB-9FB5-4FA6-84DD-9B2F09DC1271}" presName="Accent1Text" presStyleLbl="node1" presStyleIdx="1" presStyleCnt="6" custScaleX="195653" custScaleY="90282" custLinFactNeighborX="-87929" custLinFactNeighborY="-2994"/>
      <dgm:spPr/>
      <dgm:t>
        <a:bodyPr/>
        <a:lstStyle/>
        <a:p>
          <a:endParaRPr lang="pl-PL"/>
        </a:p>
      </dgm:t>
    </dgm:pt>
    <dgm:pt modelId="{81CBB60A-E704-487F-8D3D-95C103F3713E}" type="pres">
      <dgm:prSet presAssocID="{2F6C72FB-9FB5-4FA6-84DD-9B2F09DC1271}" presName="spaceBetweenRectangles" presStyleCnt="0"/>
      <dgm:spPr/>
      <dgm:t>
        <a:bodyPr/>
        <a:lstStyle/>
        <a:p>
          <a:endParaRPr lang="pl-PL"/>
        </a:p>
      </dgm:t>
    </dgm:pt>
    <dgm:pt modelId="{F90E8F3C-6169-4D63-8E46-D0C92D9B2656}" type="pres">
      <dgm:prSet presAssocID="{7FCE9219-0376-4E51-A992-9224624B8728}" presName="composite" presStyleCnt="0"/>
      <dgm:spPr/>
      <dgm:t>
        <a:bodyPr/>
        <a:lstStyle/>
        <a:p>
          <a:endParaRPr lang="pl-PL"/>
        </a:p>
      </dgm:t>
    </dgm:pt>
    <dgm:pt modelId="{1ED93194-554C-4177-976B-3683F12520C5}" type="pres">
      <dgm:prSet presAssocID="{7FCE9219-0376-4E51-A992-9224624B8728}" presName="Parent1" presStyleLbl="node1" presStyleIdx="2" presStyleCnt="6" custScaleX="191666" custLinFactNeighborX="-9251" custLinFactNeighborY="-84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471BD8-3A5A-4887-89BB-AB0670D4EBA9}" type="pres">
      <dgm:prSet presAssocID="{7FCE9219-0376-4E51-A992-9224624B8728}" presName="Childtext1" presStyleLbl="revTx" presStyleIdx="1" presStyleCnt="3" custLinFactNeighborX="89415" custLinFactNeighborY="-3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687FAD-3110-4C2F-BB70-3992FDA2925D}" type="pres">
      <dgm:prSet presAssocID="{7FCE9219-0376-4E51-A992-9224624B8728}" presName="BalanceSpacing" presStyleCnt="0"/>
      <dgm:spPr/>
      <dgm:t>
        <a:bodyPr/>
        <a:lstStyle/>
        <a:p>
          <a:endParaRPr lang="pl-PL"/>
        </a:p>
      </dgm:t>
    </dgm:pt>
    <dgm:pt modelId="{4CF2AAEF-9E6D-4038-B633-599BBEA005FE}" type="pres">
      <dgm:prSet presAssocID="{7FCE9219-0376-4E51-A992-9224624B8728}" presName="BalanceSpacing1" presStyleCnt="0"/>
      <dgm:spPr/>
      <dgm:t>
        <a:bodyPr/>
        <a:lstStyle/>
        <a:p>
          <a:endParaRPr lang="pl-PL"/>
        </a:p>
      </dgm:t>
    </dgm:pt>
    <dgm:pt modelId="{52FF2D4E-B7DF-436A-801E-0A4E7025DD48}" type="pres">
      <dgm:prSet presAssocID="{B813D12D-BCC8-4550-9698-B22779487346}" presName="Accent1Text" presStyleLbl="node1" presStyleIdx="3" presStyleCnt="6" custScaleX="193784" custLinFactNeighborX="31526" custLinFactNeighborY="-88653"/>
      <dgm:spPr/>
      <dgm:t>
        <a:bodyPr/>
        <a:lstStyle/>
        <a:p>
          <a:endParaRPr lang="pl-PL"/>
        </a:p>
      </dgm:t>
    </dgm:pt>
    <dgm:pt modelId="{2D953EA5-1BC1-422C-B5D9-3F855C379D40}" type="pres">
      <dgm:prSet presAssocID="{B813D12D-BCC8-4550-9698-B22779487346}" presName="spaceBetweenRectangles" presStyleCnt="0"/>
      <dgm:spPr/>
      <dgm:t>
        <a:bodyPr/>
        <a:lstStyle/>
        <a:p>
          <a:endParaRPr lang="pl-PL"/>
        </a:p>
      </dgm:t>
    </dgm:pt>
    <dgm:pt modelId="{AD2B3B88-7A33-43A4-85FE-6176BBB3C915}" type="pres">
      <dgm:prSet presAssocID="{DA301E86-E9CC-43C1-8F3F-57C2315FC48C}" presName="composite" presStyleCnt="0"/>
      <dgm:spPr/>
      <dgm:t>
        <a:bodyPr/>
        <a:lstStyle/>
        <a:p>
          <a:endParaRPr lang="pl-PL"/>
        </a:p>
      </dgm:t>
    </dgm:pt>
    <dgm:pt modelId="{4BEFADCA-F952-4EE8-81CD-C270402FA2A5}" type="pres">
      <dgm:prSet presAssocID="{DA301E86-E9CC-43C1-8F3F-57C2315FC48C}" presName="Parent1" presStyleLbl="node1" presStyleIdx="4" presStyleCnt="6" custScaleX="208740" custLinFactNeighborX="51038" custLinFactNeighborY="-6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1241FC-F768-47D4-9670-08671451CE2E}" type="pres">
      <dgm:prSet presAssocID="{DA301E86-E9CC-43C1-8F3F-57C2315FC48C}" presName="Childtext1" presStyleLbl="revTx" presStyleIdx="2" presStyleCnt="3" custLinFactX="8019" custLinFactNeighborX="100000" custLinFactNeighborY="2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4C13D-3F89-4B4F-B13C-F68160B9AB9F}" type="pres">
      <dgm:prSet presAssocID="{DA301E86-E9CC-43C1-8F3F-57C2315FC48C}" presName="BalanceSpacing" presStyleCnt="0"/>
      <dgm:spPr/>
      <dgm:t>
        <a:bodyPr/>
        <a:lstStyle/>
        <a:p>
          <a:endParaRPr lang="pl-PL"/>
        </a:p>
      </dgm:t>
    </dgm:pt>
    <dgm:pt modelId="{7268CDC0-2A26-4FF5-B05C-E0428AEFABA2}" type="pres">
      <dgm:prSet presAssocID="{DA301E86-E9CC-43C1-8F3F-57C2315FC48C}" presName="BalanceSpacing1" presStyleCnt="0"/>
      <dgm:spPr/>
      <dgm:t>
        <a:bodyPr/>
        <a:lstStyle/>
        <a:p>
          <a:endParaRPr lang="pl-PL"/>
        </a:p>
      </dgm:t>
    </dgm:pt>
    <dgm:pt modelId="{22AF7984-E68D-420C-AD54-8DC2918CA082}" type="pres">
      <dgm:prSet presAssocID="{0FEFD0B0-5535-4D4B-B046-95DEEFB43FC7}" presName="Accent1Text" presStyleLbl="node1" presStyleIdx="5" presStyleCnt="6" custScaleX="177973" custLinFactNeighborX="-75169" custLinFactNeighborY="-2438"/>
      <dgm:spPr/>
      <dgm:t>
        <a:bodyPr/>
        <a:lstStyle/>
        <a:p>
          <a:endParaRPr lang="pl-PL"/>
        </a:p>
      </dgm:t>
    </dgm:pt>
  </dgm:ptLst>
  <dgm:cxnLst>
    <dgm:cxn modelId="{9D71D9A5-A6E1-4643-97B0-7541C2FD2137}" type="presOf" srcId="{A108F8DE-5954-478F-846D-23084A1F864F}" destId="{C2AB8B79-14A6-41D2-BD07-8B335EA6384B}" srcOrd="0" destOrd="0" presId="urn:microsoft.com/office/officeart/2008/layout/AlternatingHexagons"/>
    <dgm:cxn modelId="{6C5489D1-8903-4603-A641-D7A193C0A253}" type="presOf" srcId="{B813D12D-BCC8-4550-9698-B22779487346}" destId="{52FF2D4E-B7DF-436A-801E-0A4E7025DD48}" srcOrd="0" destOrd="0" presId="urn:microsoft.com/office/officeart/2008/layout/AlternatingHexagons"/>
    <dgm:cxn modelId="{5AB9EBA3-7242-48E1-997B-FF6F4F763F87}" type="presOf" srcId="{2F6C72FB-9FB5-4FA6-84DD-9B2F09DC1271}" destId="{6D639663-4451-41ED-B8C4-7537D2E36AB9}" srcOrd="0" destOrd="0" presId="urn:microsoft.com/office/officeart/2008/layout/AlternatingHexagons"/>
    <dgm:cxn modelId="{A4797EA2-9C59-4601-982D-9CEFEFC94A6A}" type="presOf" srcId="{7FCE9219-0376-4E51-A992-9224624B8728}" destId="{1ED93194-554C-4177-976B-3683F12520C5}" srcOrd="0" destOrd="0" presId="urn:microsoft.com/office/officeart/2008/layout/AlternatingHexagons"/>
    <dgm:cxn modelId="{4C927678-6426-4EAA-832C-EBB92E0636AE}" srcId="{12A4F2BA-229F-4D17-843A-BD4EB6BA8385}" destId="{A108F8DE-5954-478F-846D-23084A1F864F}" srcOrd="0" destOrd="0" parTransId="{737FF21B-4862-4A68-A63F-C2482E73412C}" sibTransId="{2F6C72FB-9FB5-4FA6-84DD-9B2F09DC1271}"/>
    <dgm:cxn modelId="{7EF168F3-2BDF-45B4-90F0-1B1B525BC1A9}" srcId="{12A4F2BA-229F-4D17-843A-BD4EB6BA8385}" destId="{DA301E86-E9CC-43C1-8F3F-57C2315FC48C}" srcOrd="2" destOrd="0" parTransId="{099F0122-F55C-47D9-9111-F1ADEAED19ED}" sibTransId="{0FEFD0B0-5535-4D4B-B046-95DEEFB43FC7}"/>
    <dgm:cxn modelId="{3111C541-24D7-44CC-954C-2D8263355675}" type="presOf" srcId="{DA301E86-E9CC-43C1-8F3F-57C2315FC48C}" destId="{4BEFADCA-F952-4EE8-81CD-C270402FA2A5}" srcOrd="0" destOrd="0" presId="urn:microsoft.com/office/officeart/2008/layout/AlternatingHexagons"/>
    <dgm:cxn modelId="{7F67DC87-339A-4163-8E90-DDAC659A6AA7}" type="presOf" srcId="{12A4F2BA-229F-4D17-843A-BD4EB6BA8385}" destId="{2C8FF100-3266-489A-9497-D7D2455A21CC}" srcOrd="0" destOrd="0" presId="urn:microsoft.com/office/officeart/2008/layout/AlternatingHexagons"/>
    <dgm:cxn modelId="{0F9336C2-8DA6-4B3C-B527-EE7050041E8C}" srcId="{12A4F2BA-229F-4D17-843A-BD4EB6BA8385}" destId="{7FCE9219-0376-4E51-A992-9224624B8728}" srcOrd="1" destOrd="0" parTransId="{FDC9B299-4371-48EB-A64A-6722D0AD7053}" sibTransId="{B813D12D-BCC8-4550-9698-B22779487346}"/>
    <dgm:cxn modelId="{0A981545-FEC0-4141-B4E6-D7B4A60CB6FB}" type="presOf" srcId="{0FEFD0B0-5535-4D4B-B046-95DEEFB43FC7}" destId="{22AF7984-E68D-420C-AD54-8DC2918CA082}" srcOrd="0" destOrd="0" presId="urn:microsoft.com/office/officeart/2008/layout/AlternatingHexagons"/>
    <dgm:cxn modelId="{4FB91CE2-5AF8-42D2-8C9E-82D72075C7AF}" type="presParOf" srcId="{2C8FF100-3266-489A-9497-D7D2455A21CC}" destId="{10639E0C-B139-4B5B-8D42-E021695DF7C8}" srcOrd="0" destOrd="0" presId="urn:microsoft.com/office/officeart/2008/layout/AlternatingHexagons"/>
    <dgm:cxn modelId="{C2BED244-0A70-4BD2-B9C3-82AB26BC4CC3}" type="presParOf" srcId="{10639E0C-B139-4B5B-8D42-E021695DF7C8}" destId="{C2AB8B79-14A6-41D2-BD07-8B335EA6384B}" srcOrd="0" destOrd="0" presId="urn:microsoft.com/office/officeart/2008/layout/AlternatingHexagons"/>
    <dgm:cxn modelId="{9C8D7C1C-21E8-4F8E-85FE-B9B05846DEDD}" type="presParOf" srcId="{10639E0C-B139-4B5B-8D42-E021695DF7C8}" destId="{8B9EA9BF-04F8-490B-AEA6-093B30751850}" srcOrd="1" destOrd="0" presId="urn:microsoft.com/office/officeart/2008/layout/AlternatingHexagons"/>
    <dgm:cxn modelId="{E9B6CE43-F125-460C-9C2E-AE385987CC8B}" type="presParOf" srcId="{10639E0C-B139-4B5B-8D42-E021695DF7C8}" destId="{58751E93-12EC-454A-89C0-49A0F89E2702}" srcOrd="2" destOrd="0" presId="urn:microsoft.com/office/officeart/2008/layout/AlternatingHexagons"/>
    <dgm:cxn modelId="{D832A1F7-FC72-4B83-9B2E-DC69EF9CD2D2}" type="presParOf" srcId="{10639E0C-B139-4B5B-8D42-E021695DF7C8}" destId="{3371BB04-C70A-424D-B0B8-F4E125895541}" srcOrd="3" destOrd="0" presId="urn:microsoft.com/office/officeart/2008/layout/AlternatingHexagons"/>
    <dgm:cxn modelId="{F8CEDC76-7F92-4500-B356-C9A7C71BCEC5}" type="presParOf" srcId="{10639E0C-B139-4B5B-8D42-E021695DF7C8}" destId="{6D639663-4451-41ED-B8C4-7537D2E36AB9}" srcOrd="4" destOrd="0" presId="urn:microsoft.com/office/officeart/2008/layout/AlternatingHexagons"/>
    <dgm:cxn modelId="{2E2D04E0-A88E-45F1-BB54-ED6901B2D1D6}" type="presParOf" srcId="{2C8FF100-3266-489A-9497-D7D2455A21CC}" destId="{81CBB60A-E704-487F-8D3D-95C103F3713E}" srcOrd="1" destOrd="0" presId="urn:microsoft.com/office/officeart/2008/layout/AlternatingHexagons"/>
    <dgm:cxn modelId="{171AD83A-4052-490C-974D-3E8A93161CF8}" type="presParOf" srcId="{2C8FF100-3266-489A-9497-D7D2455A21CC}" destId="{F90E8F3C-6169-4D63-8E46-D0C92D9B2656}" srcOrd="2" destOrd="0" presId="urn:microsoft.com/office/officeart/2008/layout/AlternatingHexagons"/>
    <dgm:cxn modelId="{91F0B2D4-2A36-4771-8D91-2CBB91339783}" type="presParOf" srcId="{F90E8F3C-6169-4D63-8E46-D0C92D9B2656}" destId="{1ED93194-554C-4177-976B-3683F12520C5}" srcOrd="0" destOrd="0" presId="urn:microsoft.com/office/officeart/2008/layout/AlternatingHexagons"/>
    <dgm:cxn modelId="{4A0D6420-AF0E-49DC-9276-E72A90E5CBD7}" type="presParOf" srcId="{F90E8F3C-6169-4D63-8E46-D0C92D9B2656}" destId="{64471BD8-3A5A-4887-89BB-AB0670D4EBA9}" srcOrd="1" destOrd="0" presId="urn:microsoft.com/office/officeart/2008/layout/AlternatingHexagons"/>
    <dgm:cxn modelId="{5F2151B9-32BF-4958-A532-11B53E0A0A10}" type="presParOf" srcId="{F90E8F3C-6169-4D63-8E46-D0C92D9B2656}" destId="{BE687FAD-3110-4C2F-BB70-3992FDA2925D}" srcOrd="2" destOrd="0" presId="urn:microsoft.com/office/officeart/2008/layout/AlternatingHexagons"/>
    <dgm:cxn modelId="{D81207C6-20E9-4E95-B8E1-A072B7693F9A}" type="presParOf" srcId="{F90E8F3C-6169-4D63-8E46-D0C92D9B2656}" destId="{4CF2AAEF-9E6D-4038-B633-599BBEA005FE}" srcOrd="3" destOrd="0" presId="urn:microsoft.com/office/officeart/2008/layout/AlternatingHexagons"/>
    <dgm:cxn modelId="{3EB8B07D-9034-415E-A454-6A72B9CD3B01}" type="presParOf" srcId="{F90E8F3C-6169-4D63-8E46-D0C92D9B2656}" destId="{52FF2D4E-B7DF-436A-801E-0A4E7025DD48}" srcOrd="4" destOrd="0" presId="urn:microsoft.com/office/officeart/2008/layout/AlternatingHexagons"/>
    <dgm:cxn modelId="{7EA8390C-3E21-4630-80AB-EE23C135AC43}" type="presParOf" srcId="{2C8FF100-3266-489A-9497-D7D2455A21CC}" destId="{2D953EA5-1BC1-422C-B5D9-3F855C379D40}" srcOrd="3" destOrd="0" presId="urn:microsoft.com/office/officeart/2008/layout/AlternatingHexagons"/>
    <dgm:cxn modelId="{E5A1A13F-2C31-4DA0-BB75-6C9F798945C7}" type="presParOf" srcId="{2C8FF100-3266-489A-9497-D7D2455A21CC}" destId="{AD2B3B88-7A33-43A4-85FE-6176BBB3C915}" srcOrd="4" destOrd="0" presId="urn:microsoft.com/office/officeart/2008/layout/AlternatingHexagons"/>
    <dgm:cxn modelId="{6C06A0C2-3FF3-421A-B8C9-FE9D56597707}" type="presParOf" srcId="{AD2B3B88-7A33-43A4-85FE-6176BBB3C915}" destId="{4BEFADCA-F952-4EE8-81CD-C270402FA2A5}" srcOrd="0" destOrd="0" presId="urn:microsoft.com/office/officeart/2008/layout/AlternatingHexagons"/>
    <dgm:cxn modelId="{B2C95036-BF7B-4297-A971-3E8D15E149AB}" type="presParOf" srcId="{AD2B3B88-7A33-43A4-85FE-6176BBB3C915}" destId="{CC1241FC-F768-47D4-9670-08671451CE2E}" srcOrd="1" destOrd="0" presId="urn:microsoft.com/office/officeart/2008/layout/AlternatingHexagons"/>
    <dgm:cxn modelId="{5FE83485-8564-4DFB-A08E-60109B38C021}" type="presParOf" srcId="{AD2B3B88-7A33-43A4-85FE-6176BBB3C915}" destId="{D654C13D-3F89-4B4F-B13C-F68160B9AB9F}" srcOrd="2" destOrd="0" presId="urn:microsoft.com/office/officeart/2008/layout/AlternatingHexagons"/>
    <dgm:cxn modelId="{676E6970-75A0-48B0-A99D-72AA2F05DE49}" type="presParOf" srcId="{AD2B3B88-7A33-43A4-85FE-6176BBB3C915}" destId="{7268CDC0-2A26-4FF5-B05C-E0428AEFABA2}" srcOrd="3" destOrd="0" presId="urn:microsoft.com/office/officeart/2008/layout/AlternatingHexagons"/>
    <dgm:cxn modelId="{F571F004-1317-4EFC-B320-90A76E636E8E}" type="presParOf" srcId="{AD2B3B88-7A33-43A4-85FE-6176BBB3C915}" destId="{22AF7984-E68D-420C-AD54-8DC2918CA0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6B09B-D98B-4928-ADFD-B2742C8FFE4F}">
      <dsp:nvSpPr>
        <dsp:cNvPr id="0" name=""/>
        <dsp:cNvSpPr/>
      </dsp:nvSpPr>
      <dsp:spPr>
        <a:xfrm>
          <a:off x="841714" y="0"/>
          <a:ext cx="8958933" cy="11868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77479-CD48-453B-A71A-5689C9DC6EF9}">
      <dsp:nvSpPr>
        <dsp:cNvPr id="0" name=""/>
        <dsp:cNvSpPr/>
      </dsp:nvSpPr>
      <dsp:spPr>
        <a:xfrm flipH="1" flipV="1">
          <a:off x="2165846" y="780378"/>
          <a:ext cx="128254" cy="154343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179EE-4721-498E-B9C9-D60DF5EE00DD}">
      <dsp:nvSpPr>
        <dsp:cNvPr id="0" name=""/>
        <dsp:cNvSpPr/>
      </dsp:nvSpPr>
      <dsp:spPr>
        <a:xfrm>
          <a:off x="1787636" y="1017820"/>
          <a:ext cx="2792465" cy="985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3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</a:t>
          </a:r>
          <a:r>
            <a:rPr lang="pl-PL" sz="1100" b="1" kern="1200" dirty="0" smtClean="0">
              <a:solidFill>
                <a:srgbClr val="C00000"/>
              </a:solidFill>
            </a:rPr>
            <a:t>2018 r.: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-  przygotowanie Strategii rozwoju sportu;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-  dostosowanie statutów do wymogów Kodeksu;</a:t>
          </a:r>
          <a:endParaRPr lang="pl-PL" sz="1100" kern="1200" dirty="0"/>
        </a:p>
      </dsp:txBody>
      <dsp:txXfrm>
        <a:off x="1787636" y="1017820"/>
        <a:ext cx="2792465" cy="985619"/>
      </dsp:txXfrm>
    </dsp:sp>
    <dsp:sp modelId="{02532805-595A-4A62-B304-D2E1267C4C3E}">
      <dsp:nvSpPr>
        <dsp:cNvPr id="0" name=""/>
        <dsp:cNvSpPr/>
      </dsp:nvSpPr>
      <dsp:spPr>
        <a:xfrm>
          <a:off x="5022702" y="391537"/>
          <a:ext cx="221591" cy="221591"/>
        </a:xfrm>
        <a:prstGeom prst="ellipse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3E36-7176-425E-ABED-7A1D5BE8D47F}">
      <dsp:nvSpPr>
        <dsp:cNvPr id="0" name=""/>
        <dsp:cNvSpPr/>
      </dsp:nvSpPr>
      <dsp:spPr>
        <a:xfrm>
          <a:off x="4600739" y="831858"/>
          <a:ext cx="3489819" cy="108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1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</a:t>
          </a:r>
          <a:r>
            <a:rPr lang="pl-PL" sz="1100" b="1" kern="1200" dirty="0" smtClean="0">
              <a:solidFill>
                <a:srgbClr val="C00000"/>
              </a:solidFill>
            </a:rPr>
            <a:t>2019 r.: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 - weryfikacja wdrożenia wytycznych w 2018 r.;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  - sprawozdanie z realizacji Strategii;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   - wdrożenie rejestrów i działania informacyjne;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/>
        </a:p>
      </dsp:txBody>
      <dsp:txXfrm>
        <a:off x="4600739" y="831858"/>
        <a:ext cx="3489819" cy="1083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5466-002C-474D-9E29-EAAB0C4BB699}">
      <dsp:nvSpPr>
        <dsp:cNvPr id="0" name=""/>
        <dsp:cNvSpPr/>
      </dsp:nvSpPr>
      <dsp:spPr>
        <a:xfrm>
          <a:off x="3166074" y="1532240"/>
          <a:ext cx="1504780" cy="13850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STAN  REALIZACJI WYTYCZNYCH </a:t>
          </a:r>
          <a:r>
            <a:rPr lang="pl-PL" sz="1000" b="1" kern="1200" dirty="0" smtClean="0"/>
            <a:t>KODEKSU DOBREGO ZARZĄDZANIA DLA POLSKICH ZWIĄZKÓW SPORTOWYCH</a:t>
          </a:r>
          <a:r>
            <a:rPr lang="pl-PL" sz="1000" b="1" kern="1200" dirty="0" smtClean="0"/>
            <a:t> </a:t>
          </a:r>
          <a:endParaRPr lang="pl-PL" sz="1000" b="1" kern="1200" dirty="0"/>
        </a:p>
      </dsp:txBody>
      <dsp:txXfrm>
        <a:off x="3386444" y="1735082"/>
        <a:ext cx="1064040" cy="979411"/>
      </dsp:txXfrm>
    </dsp:sp>
    <dsp:sp modelId="{366F73DD-54C8-4788-AE8F-59674C4A6944}">
      <dsp:nvSpPr>
        <dsp:cNvPr id="0" name=""/>
        <dsp:cNvSpPr/>
      </dsp:nvSpPr>
      <dsp:spPr>
        <a:xfrm rot="16200000">
          <a:off x="3823089" y="1158948"/>
          <a:ext cx="190751" cy="39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3851702" y="1267055"/>
        <a:ext cx="133526" cy="238483"/>
      </dsp:txXfrm>
    </dsp:sp>
    <dsp:sp modelId="{F4B1079C-EBF8-4586-9DBC-0349CA6244FC}">
      <dsp:nvSpPr>
        <dsp:cNvPr id="0" name=""/>
        <dsp:cNvSpPr/>
      </dsp:nvSpPr>
      <dsp:spPr>
        <a:xfrm>
          <a:off x="3333947" y="3297"/>
          <a:ext cx="1169034" cy="11690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Biuro Ministra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3505148" y="174498"/>
        <a:ext cx="826632" cy="826632"/>
      </dsp:txXfrm>
    </dsp:sp>
    <dsp:sp modelId="{3429E9BB-37B6-498B-B755-D70FBAFE9852}">
      <dsp:nvSpPr>
        <dsp:cNvPr id="0" name=""/>
        <dsp:cNvSpPr/>
      </dsp:nvSpPr>
      <dsp:spPr>
        <a:xfrm>
          <a:off x="4731431" y="2026052"/>
          <a:ext cx="145934" cy="39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4731431" y="2105546"/>
        <a:ext cx="102154" cy="238483"/>
      </dsp:txXfrm>
    </dsp:sp>
    <dsp:sp modelId="{D5F97A41-B95A-47F5-B3DD-CE97E0BF5FF1}">
      <dsp:nvSpPr>
        <dsp:cNvPr id="0" name=""/>
        <dsp:cNvSpPr/>
      </dsp:nvSpPr>
      <dsp:spPr>
        <a:xfrm>
          <a:off x="4946203" y="1640270"/>
          <a:ext cx="1169034" cy="1169034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Departament Kontroli i Nadzoru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5117404" y="1811471"/>
        <a:ext cx="826632" cy="826632"/>
      </dsp:txXfrm>
    </dsp:sp>
    <dsp:sp modelId="{FDE0A1F9-4A8C-4C8D-ADC5-0F0DAC50FCDE}">
      <dsp:nvSpPr>
        <dsp:cNvPr id="0" name=""/>
        <dsp:cNvSpPr/>
      </dsp:nvSpPr>
      <dsp:spPr>
        <a:xfrm rot="5400000">
          <a:off x="3823089" y="2893155"/>
          <a:ext cx="190751" cy="39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>
        <a:off x="3851702" y="2944037"/>
        <a:ext cx="133526" cy="238483"/>
      </dsp:txXfrm>
    </dsp:sp>
    <dsp:sp modelId="{7AA40A15-256C-4A86-945B-F14F5709B304}">
      <dsp:nvSpPr>
        <dsp:cNvPr id="0" name=""/>
        <dsp:cNvSpPr/>
      </dsp:nvSpPr>
      <dsp:spPr>
        <a:xfrm>
          <a:off x="3333947" y="3277244"/>
          <a:ext cx="1169034" cy="1169034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>
              <a:solidFill>
                <a:schemeClr val="tx1"/>
              </a:solidFill>
            </a:rPr>
            <a:t>Departament Sportu dla Wszystkich</a:t>
          </a:r>
          <a:endParaRPr lang="pl-PL" sz="1000" kern="1200" dirty="0">
            <a:solidFill>
              <a:schemeClr val="tx1"/>
            </a:solidFill>
          </a:endParaRPr>
        </a:p>
      </dsp:txBody>
      <dsp:txXfrm>
        <a:off x="3505148" y="3448445"/>
        <a:ext cx="826632" cy="826632"/>
      </dsp:txXfrm>
    </dsp:sp>
    <dsp:sp modelId="{D48A589E-F166-4B39-A03E-A95DC6AF99DB}">
      <dsp:nvSpPr>
        <dsp:cNvPr id="0" name=""/>
        <dsp:cNvSpPr/>
      </dsp:nvSpPr>
      <dsp:spPr>
        <a:xfrm rot="10800000">
          <a:off x="2941024" y="2026052"/>
          <a:ext cx="159035" cy="3974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kern="1200"/>
        </a:p>
      </dsp:txBody>
      <dsp:txXfrm rot="10800000">
        <a:off x="2988734" y="2105546"/>
        <a:ext cx="111325" cy="238483"/>
      </dsp:txXfrm>
    </dsp:sp>
    <dsp:sp modelId="{304405B5-CDBB-4E50-A9E2-63C06232C372}">
      <dsp:nvSpPr>
        <dsp:cNvPr id="0" name=""/>
        <dsp:cNvSpPr/>
      </dsp:nvSpPr>
      <dsp:spPr>
        <a:xfrm>
          <a:off x="1696974" y="1640270"/>
          <a:ext cx="1169034" cy="116903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Departament Sportu Wyczynowego</a:t>
          </a:r>
          <a:endParaRPr lang="pl-PL" sz="1000" kern="1200" dirty="0"/>
        </a:p>
      </dsp:txBody>
      <dsp:txXfrm>
        <a:off x="1868175" y="1811471"/>
        <a:ext cx="826632" cy="826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EF77F-A8F3-4154-981B-FA3300670005}">
      <dsp:nvSpPr>
        <dsp:cNvPr id="0" name=""/>
        <dsp:cNvSpPr/>
      </dsp:nvSpPr>
      <dsp:spPr>
        <a:xfrm rot="21300000">
          <a:off x="157551" y="1276678"/>
          <a:ext cx="7331122" cy="641390"/>
        </a:xfrm>
        <a:prstGeom prst="mathMinus">
          <a:avLst/>
        </a:prstGeom>
        <a:solidFill>
          <a:srgbClr val="FF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25B2-E382-4924-9159-EAD92E25B146}">
      <dsp:nvSpPr>
        <dsp:cNvPr id="0" name=""/>
        <dsp:cNvSpPr/>
      </dsp:nvSpPr>
      <dsp:spPr>
        <a:xfrm>
          <a:off x="917547" y="159737"/>
          <a:ext cx="2293867" cy="1277898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71A62-279D-4C88-BA52-579295069AC4}">
      <dsp:nvSpPr>
        <dsp:cNvPr id="0" name=""/>
        <dsp:cNvSpPr/>
      </dsp:nvSpPr>
      <dsp:spPr>
        <a:xfrm>
          <a:off x="3433889" y="0"/>
          <a:ext cx="3684012" cy="134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C00000"/>
              </a:solidFill>
            </a:rPr>
            <a:t>Sporty olimpijskie</a:t>
          </a:r>
          <a:endParaRPr lang="pl-PL" sz="1200" kern="1200" dirty="0">
            <a:solidFill>
              <a:srgbClr val="C00000"/>
            </a:solidFill>
          </a:endParaRPr>
        </a:p>
      </dsp:txBody>
      <dsp:txXfrm>
        <a:off x="3433889" y="0"/>
        <a:ext cx="3684012" cy="1341793"/>
      </dsp:txXfrm>
    </dsp:sp>
    <dsp:sp modelId="{CE1CD1DE-4BED-471A-8B71-77155F9F5666}">
      <dsp:nvSpPr>
        <dsp:cNvPr id="0" name=""/>
        <dsp:cNvSpPr/>
      </dsp:nvSpPr>
      <dsp:spPr>
        <a:xfrm>
          <a:off x="4434810" y="1757110"/>
          <a:ext cx="2293867" cy="1277898"/>
        </a:xfrm>
        <a:prstGeom prst="upArrow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8F5A1-C78F-4DB0-93C7-5010D71B74BB}">
      <dsp:nvSpPr>
        <dsp:cNvPr id="0" name=""/>
        <dsp:cNvSpPr/>
      </dsp:nvSpPr>
      <dsp:spPr>
        <a:xfrm>
          <a:off x="1146933" y="1852953"/>
          <a:ext cx="2446792" cy="1341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C00000"/>
              </a:solidFill>
            </a:rPr>
            <a:t>Sporty nieolimpijskie</a:t>
          </a:r>
          <a:endParaRPr lang="pl-PL" sz="1200" kern="1200" dirty="0">
            <a:solidFill>
              <a:srgbClr val="C00000"/>
            </a:solidFill>
          </a:endParaRPr>
        </a:p>
      </dsp:txBody>
      <dsp:txXfrm>
        <a:off x="1146933" y="1852953"/>
        <a:ext cx="2446792" cy="1341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16D01-0C01-4A5E-89E4-961AB12D6ACA}">
      <dsp:nvSpPr>
        <dsp:cNvPr id="0" name=""/>
        <dsp:cNvSpPr/>
      </dsp:nvSpPr>
      <dsp:spPr>
        <a:xfrm rot="5400000">
          <a:off x="1177648" y="468370"/>
          <a:ext cx="1126834" cy="2130729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Regulaminy </a:t>
          </a:r>
          <a:endParaRPr lang="pl-PL" sz="1200" kern="1200" dirty="0"/>
        </a:p>
      </dsp:txBody>
      <dsp:txXfrm rot="-5400000">
        <a:off x="1030822" y="1158124"/>
        <a:ext cx="1420486" cy="751222"/>
      </dsp:txXfrm>
    </dsp:sp>
    <dsp:sp modelId="{D9AC423D-EEF3-486E-870A-CE243F83902C}">
      <dsp:nvSpPr>
        <dsp:cNvPr id="0" name=""/>
        <dsp:cNvSpPr/>
      </dsp:nvSpPr>
      <dsp:spPr>
        <a:xfrm>
          <a:off x="5237747" y="251673"/>
          <a:ext cx="1393450" cy="74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7E578-CB84-40BA-BD9F-AC899257B5FD}">
      <dsp:nvSpPr>
        <dsp:cNvPr id="0" name=""/>
        <dsp:cNvSpPr/>
      </dsp:nvSpPr>
      <dsp:spPr>
        <a:xfrm rot="5400000">
          <a:off x="4535827" y="-484363"/>
          <a:ext cx="1136623" cy="214727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Statut</a:t>
          </a:r>
          <a:endParaRPr lang="pl-PL" sz="1200" kern="1200" dirty="0"/>
        </a:p>
      </dsp:txBody>
      <dsp:txXfrm rot="-5400000">
        <a:off x="4388381" y="210399"/>
        <a:ext cx="1431515" cy="757749"/>
      </dsp:txXfrm>
    </dsp:sp>
    <dsp:sp modelId="{C2AB8B79-14A6-41D2-BD07-8B335EA6384B}">
      <dsp:nvSpPr>
        <dsp:cNvPr id="0" name=""/>
        <dsp:cNvSpPr/>
      </dsp:nvSpPr>
      <dsp:spPr>
        <a:xfrm rot="5400000">
          <a:off x="3242547" y="2568107"/>
          <a:ext cx="1248611" cy="204519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800" kern="1200"/>
        </a:p>
      </dsp:txBody>
      <dsp:txXfrm rot="-5400000">
        <a:off x="3185122" y="3174500"/>
        <a:ext cx="1363462" cy="832407"/>
      </dsp:txXfrm>
    </dsp:sp>
    <dsp:sp modelId="{8B9EA9BF-04F8-490B-AEA6-093B30751850}">
      <dsp:nvSpPr>
        <dsp:cNvPr id="0" name=""/>
        <dsp:cNvSpPr/>
      </dsp:nvSpPr>
      <dsp:spPr>
        <a:xfrm>
          <a:off x="2136196" y="1255501"/>
          <a:ext cx="1348500" cy="74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39663-4451-41ED-B8C4-7537D2E36AB9}">
      <dsp:nvSpPr>
        <dsp:cNvPr id="0" name=""/>
        <dsp:cNvSpPr/>
      </dsp:nvSpPr>
      <dsp:spPr>
        <a:xfrm rot="5400000">
          <a:off x="2280614" y="-464062"/>
          <a:ext cx="1127271" cy="212536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Strategia rozwoju danego sportu</a:t>
          </a:r>
          <a:endParaRPr lang="pl-PL" sz="1200" kern="1200" dirty="0"/>
        </a:p>
      </dsp:txBody>
      <dsp:txXfrm rot="-5400000">
        <a:off x="2135796" y="222862"/>
        <a:ext cx="1416909" cy="751514"/>
      </dsp:txXfrm>
    </dsp:sp>
    <dsp:sp modelId="{1ED93194-554C-4177-976B-3683F12520C5}">
      <dsp:nvSpPr>
        <dsp:cNvPr id="0" name=""/>
        <dsp:cNvSpPr/>
      </dsp:nvSpPr>
      <dsp:spPr>
        <a:xfrm rot="5400000">
          <a:off x="3356704" y="535667"/>
          <a:ext cx="1248611" cy="208205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effectLst/>
            </a:rPr>
            <a:t>Bieżąca działalność PZS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effectLst/>
            </a:rPr>
            <a:t>poddawana kontroli</a:t>
          </a:r>
          <a:endParaRPr lang="pl-PL" sz="1200" kern="1200" dirty="0"/>
        </a:p>
      </dsp:txBody>
      <dsp:txXfrm rot="-5400000">
        <a:off x="3286993" y="1160489"/>
        <a:ext cx="1388034" cy="832407"/>
      </dsp:txXfrm>
    </dsp:sp>
    <dsp:sp modelId="{64471BD8-3A5A-4887-89BB-AB0670D4EBA9}">
      <dsp:nvSpPr>
        <dsp:cNvPr id="0" name=""/>
        <dsp:cNvSpPr/>
      </dsp:nvSpPr>
      <dsp:spPr>
        <a:xfrm>
          <a:off x="6483701" y="2286951"/>
          <a:ext cx="1393450" cy="74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F2D4E-B7DF-436A-801E-0A4E7025DD48}">
      <dsp:nvSpPr>
        <dsp:cNvPr id="0" name=""/>
        <dsp:cNvSpPr/>
      </dsp:nvSpPr>
      <dsp:spPr>
        <a:xfrm rot="5400000">
          <a:off x="5575945" y="500365"/>
          <a:ext cx="1248611" cy="21050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Raporty, sprawozdania</a:t>
          </a:r>
          <a:endParaRPr lang="pl-PL" sz="1200" kern="1200" dirty="0"/>
        </a:p>
      </dsp:txBody>
      <dsp:txXfrm rot="-5400000">
        <a:off x="5498564" y="1136691"/>
        <a:ext cx="1403374" cy="832407"/>
      </dsp:txXfrm>
    </dsp:sp>
    <dsp:sp modelId="{4BEFADCA-F952-4EE8-81CD-C270402FA2A5}">
      <dsp:nvSpPr>
        <dsp:cNvPr id="0" name=""/>
        <dsp:cNvSpPr/>
      </dsp:nvSpPr>
      <dsp:spPr>
        <a:xfrm rot="5400000">
          <a:off x="4490892" y="1464345"/>
          <a:ext cx="1248611" cy="226752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Działania informacyjne</a:t>
          </a:r>
          <a:endParaRPr lang="pl-PL" sz="1200" kern="1200" dirty="0"/>
        </a:p>
      </dsp:txBody>
      <dsp:txXfrm rot="-5400000">
        <a:off x="4359356" y="2181904"/>
        <a:ext cx="1511684" cy="832407"/>
      </dsp:txXfrm>
    </dsp:sp>
    <dsp:sp modelId="{CC1241FC-F768-47D4-9670-08671451CE2E}">
      <dsp:nvSpPr>
        <dsp:cNvPr id="0" name=""/>
        <dsp:cNvSpPr/>
      </dsp:nvSpPr>
      <dsp:spPr>
        <a:xfrm>
          <a:off x="3592832" y="3531795"/>
          <a:ext cx="1348500" cy="749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F7984-E68D-420C-AD54-8DC2918CA082}">
      <dsp:nvSpPr>
        <dsp:cNvPr id="0" name=""/>
        <dsp:cNvSpPr/>
      </dsp:nvSpPr>
      <dsp:spPr>
        <a:xfrm rot="5400000">
          <a:off x="2135507" y="1634214"/>
          <a:ext cx="1248611" cy="19333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</a:rPr>
            <a:t>Rejestry, ewidencje</a:t>
          </a:r>
          <a:endParaRPr lang="pl-PL" sz="1200" kern="1200" dirty="0">
            <a:solidFill>
              <a:schemeClr val="tx1"/>
            </a:solidFill>
          </a:endParaRPr>
        </a:p>
      </dsp:txBody>
      <dsp:txXfrm rot="-5400000">
        <a:off x="2115378" y="2184663"/>
        <a:ext cx="1288870" cy="832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B8B79-14A6-41D2-BD07-8B335EA6384B}">
      <dsp:nvSpPr>
        <dsp:cNvPr id="0" name=""/>
        <dsp:cNvSpPr/>
      </dsp:nvSpPr>
      <dsp:spPr>
        <a:xfrm rot="5400000">
          <a:off x="3666227" y="2029769"/>
          <a:ext cx="1622005" cy="265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/>
        </a:p>
      </dsp:txBody>
      <dsp:txXfrm rot="-5400000">
        <a:off x="3591628" y="2817503"/>
        <a:ext cx="1771203" cy="1081337"/>
      </dsp:txXfrm>
    </dsp:sp>
    <dsp:sp modelId="{8B9EA9BF-04F8-490B-AEA6-093B30751850}">
      <dsp:nvSpPr>
        <dsp:cNvPr id="0" name=""/>
        <dsp:cNvSpPr/>
      </dsp:nvSpPr>
      <dsp:spPr>
        <a:xfrm>
          <a:off x="5493149" y="324632"/>
          <a:ext cx="1810158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39663-4451-41ED-B8C4-7537D2E36AB9}">
      <dsp:nvSpPr>
        <dsp:cNvPr id="0" name=""/>
        <dsp:cNvSpPr/>
      </dsp:nvSpPr>
      <dsp:spPr>
        <a:xfrm rot="5400000">
          <a:off x="1247723" y="-617802"/>
          <a:ext cx="1464379" cy="27609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Strategia rozwoju danego sportu</a:t>
          </a:r>
          <a:endParaRPr lang="pl-PL" sz="1200" kern="1200" dirty="0"/>
        </a:p>
      </dsp:txBody>
      <dsp:txXfrm rot="-5400000">
        <a:off x="1059597" y="274545"/>
        <a:ext cx="1840631" cy="976253"/>
      </dsp:txXfrm>
    </dsp:sp>
    <dsp:sp modelId="{1ED93194-554C-4177-976B-3683F12520C5}">
      <dsp:nvSpPr>
        <dsp:cNvPr id="0" name=""/>
        <dsp:cNvSpPr/>
      </dsp:nvSpPr>
      <dsp:spPr>
        <a:xfrm rot="5400000">
          <a:off x="3038269" y="698947"/>
          <a:ext cx="1622005" cy="270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effectLst/>
            </a:rPr>
            <a:t>Bieżąca działalność PZS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chemeClr val="tx1"/>
              </a:solidFill>
              <a:effectLst/>
            </a:rPr>
            <a:t>poddawana kontroli</a:t>
          </a:r>
          <a:endParaRPr lang="pl-PL" sz="1200" kern="1200" dirty="0">
            <a:solidFill>
              <a:schemeClr val="tx1"/>
            </a:solidFill>
          </a:endParaRPr>
        </a:p>
      </dsp:txBody>
      <dsp:txXfrm rot="-5400000">
        <a:off x="2947710" y="1510621"/>
        <a:ext cx="1803123" cy="1081337"/>
      </dsp:txXfrm>
    </dsp:sp>
    <dsp:sp modelId="{64471BD8-3A5A-4887-89BB-AB0670D4EBA9}">
      <dsp:nvSpPr>
        <dsp:cNvPr id="0" name=""/>
        <dsp:cNvSpPr/>
      </dsp:nvSpPr>
      <dsp:spPr>
        <a:xfrm>
          <a:off x="3030428" y="1664535"/>
          <a:ext cx="1751766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F2D4E-B7DF-436A-801E-0A4E7025DD48}">
      <dsp:nvSpPr>
        <dsp:cNvPr id="0" name=""/>
        <dsp:cNvSpPr/>
      </dsp:nvSpPr>
      <dsp:spPr>
        <a:xfrm rot="5400000">
          <a:off x="5137728" y="-556283"/>
          <a:ext cx="1622005" cy="27345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Raporty, sprawozdania, wyniki badań </a:t>
          </a:r>
          <a:endParaRPr lang="pl-PL" sz="1200" kern="1200" dirty="0"/>
        </a:p>
      </dsp:txBody>
      <dsp:txXfrm rot="-5400000">
        <a:off x="5037206" y="270335"/>
        <a:ext cx="1823049" cy="1081337"/>
      </dsp:txXfrm>
    </dsp:sp>
    <dsp:sp modelId="{4BEFADCA-F952-4EE8-81CD-C270402FA2A5}">
      <dsp:nvSpPr>
        <dsp:cNvPr id="0" name=""/>
        <dsp:cNvSpPr/>
      </dsp:nvSpPr>
      <dsp:spPr>
        <a:xfrm rot="5400000">
          <a:off x="4653972" y="1987854"/>
          <a:ext cx="1622005" cy="294562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Działania informacyjne</a:t>
          </a:r>
          <a:endParaRPr lang="pl-PL" sz="1200" kern="1200" dirty="0"/>
        </a:p>
      </dsp:txBody>
      <dsp:txXfrm rot="-5400000">
        <a:off x="4483100" y="2919997"/>
        <a:ext cx="1963750" cy="1081337"/>
      </dsp:txXfrm>
    </dsp:sp>
    <dsp:sp modelId="{CC1241FC-F768-47D4-9670-08671451CE2E}">
      <dsp:nvSpPr>
        <dsp:cNvPr id="0" name=""/>
        <dsp:cNvSpPr/>
      </dsp:nvSpPr>
      <dsp:spPr>
        <a:xfrm>
          <a:off x="6957235" y="3281646"/>
          <a:ext cx="1810158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F7984-E68D-420C-AD54-8DC2918CA082}">
      <dsp:nvSpPr>
        <dsp:cNvPr id="0" name=""/>
        <dsp:cNvSpPr/>
      </dsp:nvSpPr>
      <dsp:spPr>
        <a:xfrm rot="5400000">
          <a:off x="1369292" y="2239000"/>
          <a:ext cx="1622005" cy="2511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System licencyjny</a:t>
          </a:r>
          <a:endParaRPr lang="pl-PL" sz="1200" kern="1200" dirty="0"/>
        </a:p>
      </dsp:txBody>
      <dsp:txXfrm rot="-5400000">
        <a:off x="1343142" y="2954060"/>
        <a:ext cx="1674305" cy="1081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B8B79-14A6-41D2-BD07-8B335EA6384B}">
      <dsp:nvSpPr>
        <dsp:cNvPr id="0" name=""/>
        <dsp:cNvSpPr/>
      </dsp:nvSpPr>
      <dsp:spPr>
        <a:xfrm rot="5400000">
          <a:off x="3666227" y="2029769"/>
          <a:ext cx="1622005" cy="2656805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/>
        </a:p>
      </dsp:txBody>
      <dsp:txXfrm rot="-5400000">
        <a:off x="3591628" y="2817503"/>
        <a:ext cx="1771203" cy="1081337"/>
      </dsp:txXfrm>
    </dsp:sp>
    <dsp:sp modelId="{8B9EA9BF-04F8-490B-AEA6-093B30751850}">
      <dsp:nvSpPr>
        <dsp:cNvPr id="0" name=""/>
        <dsp:cNvSpPr/>
      </dsp:nvSpPr>
      <dsp:spPr>
        <a:xfrm>
          <a:off x="5493149" y="324632"/>
          <a:ext cx="1810158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39663-4451-41ED-B8C4-7537D2E36AB9}">
      <dsp:nvSpPr>
        <dsp:cNvPr id="0" name=""/>
        <dsp:cNvSpPr/>
      </dsp:nvSpPr>
      <dsp:spPr>
        <a:xfrm rot="5400000">
          <a:off x="1247723" y="-617802"/>
          <a:ext cx="1464379" cy="27609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Strategia rozwoju danego sportu</a:t>
          </a:r>
          <a:endParaRPr lang="pl-PL" sz="1200" kern="1200" dirty="0"/>
        </a:p>
      </dsp:txBody>
      <dsp:txXfrm rot="-5400000">
        <a:off x="1059597" y="274545"/>
        <a:ext cx="1840631" cy="976253"/>
      </dsp:txXfrm>
    </dsp:sp>
    <dsp:sp modelId="{1ED93194-554C-4177-976B-3683F12520C5}">
      <dsp:nvSpPr>
        <dsp:cNvPr id="0" name=""/>
        <dsp:cNvSpPr/>
      </dsp:nvSpPr>
      <dsp:spPr>
        <a:xfrm rot="5400000">
          <a:off x="3038269" y="698947"/>
          <a:ext cx="1622005" cy="270468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smtClean="0">
              <a:solidFill>
                <a:schemeClr val="tx1"/>
              </a:solidFill>
              <a:effectLst/>
            </a:rPr>
            <a:t>Bieżąca działalność PZS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smtClean="0">
              <a:solidFill>
                <a:schemeClr val="tx1"/>
              </a:solidFill>
              <a:effectLst/>
            </a:rPr>
            <a:t>poddawana kontroli</a:t>
          </a:r>
          <a:endParaRPr lang="pl-PL" sz="1200" b="1" kern="1200" dirty="0">
            <a:solidFill>
              <a:schemeClr val="tx1"/>
            </a:solidFill>
          </a:endParaRPr>
        </a:p>
      </dsp:txBody>
      <dsp:txXfrm rot="-5400000">
        <a:off x="2947710" y="1510621"/>
        <a:ext cx="1803123" cy="1081337"/>
      </dsp:txXfrm>
    </dsp:sp>
    <dsp:sp modelId="{64471BD8-3A5A-4887-89BB-AB0670D4EBA9}">
      <dsp:nvSpPr>
        <dsp:cNvPr id="0" name=""/>
        <dsp:cNvSpPr/>
      </dsp:nvSpPr>
      <dsp:spPr>
        <a:xfrm>
          <a:off x="3030428" y="1664535"/>
          <a:ext cx="1751766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F2D4E-B7DF-436A-801E-0A4E7025DD48}">
      <dsp:nvSpPr>
        <dsp:cNvPr id="0" name=""/>
        <dsp:cNvSpPr/>
      </dsp:nvSpPr>
      <dsp:spPr>
        <a:xfrm rot="5400000">
          <a:off x="5137728" y="-556283"/>
          <a:ext cx="1622005" cy="27345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Szkolenia, bazy , </a:t>
          </a:r>
          <a:r>
            <a:rPr lang="pl-PL" sz="1200" kern="1200" smtClean="0"/>
            <a:t>wyniki badań </a:t>
          </a:r>
          <a:endParaRPr lang="pl-PL" sz="1200" kern="1200" dirty="0"/>
        </a:p>
      </dsp:txBody>
      <dsp:txXfrm rot="-5400000">
        <a:off x="5037206" y="270335"/>
        <a:ext cx="1823049" cy="1081337"/>
      </dsp:txXfrm>
    </dsp:sp>
    <dsp:sp modelId="{4BEFADCA-F952-4EE8-81CD-C270402FA2A5}">
      <dsp:nvSpPr>
        <dsp:cNvPr id="0" name=""/>
        <dsp:cNvSpPr/>
      </dsp:nvSpPr>
      <dsp:spPr>
        <a:xfrm rot="5400000">
          <a:off x="4653972" y="1987854"/>
          <a:ext cx="1622005" cy="294562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Działania informacyjne</a:t>
          </a:r>
          <a:endParaRPr lang="pl-PL" sz="1200" kern="1200" dirty="0"/>
        </a:p>
      </dsp:txBody>
      <dsp:txXfrm rot="-5400000">
        <a:off x="4483100" y="2919997"/>
        <a:ext cx="1963750" cy="1081337"/>
      </dsp:txXfrm>
    </dsp:sp>
    <dsp:sp modelId="{CC1241FC-F768-47D4-9670-08671451CE2E}">
      <dsp:nvSpPr>
        <dsp:cNvPr id="0" name=""/>
        <dsp:cNvSpPr/>
      </dsp:nvSpPr>
      <dsp:spPr>
        <a:xfrm>
          <a:off x="6957235" y="3281646"/>
          <a:ext cx="1810158" cy="97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F7984-E68D-420C-AD54-8DC2918CA082}">
      <dsp:nvSpPr>
        <dsp:cNvPr id="0" name=""/>
        <dsp:cNvSpPr/>
      </dsp:nvSpPr>
      <dsp:spPr>
        <a:xfrm rot="5400000">
          <a:off x="1348972" y="2269477"/>
          <a:ext cx="1622005" cy="25114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smtClean="0"/>
            <a:t>Regulamin pracy </a:t>
          </a:r>
          <a:endParaRPr lang="pl-PL" sz="1200" kern="1200" dirty="0"/>
        </a:p>
      </dsp:txBody>
      <dsp:txXfrm rot="-5400000">
        <a:off x="1322822" y="2984537"/>
        <a:ext cx="1674305" cy="108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399BD-37CB-4DA1-B14B-E4831551B2BB}" type="datetimeFigureOut">
              <a:rPr lang="pl-PL" smtClean="0"/>
              <a:t>2018-04-11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BB51C-6279-42B3-9525-CE5A58D1E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7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BB51C-6279-42B3-9525-CE5A58D1E03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51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7F3A-1B12-4F1F-848D-C3AF8A6352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29" indent="0">
              <a:buNone/>
              <a:defRPr sz="2000"/>
            </a:lvl4pPr>
            <a:lvl5pPr marL="1828571" indent="0">
              <a:buNone/>
              <a:defRPr sz="2000"/>
            </a:lvl5pPr>
            <a:lvl6pPr marL="2285714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8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963-E455-4CDA-8C24-416048B1373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8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DF9-E291-4CC8-BC63-18F6762B911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0942-2364-483E-BA62-E942DDFF969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1EEA-DA1B-4769-BD05-5F1241BD417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717B-1D7C-49BD-88C5-4E431F76F63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DBFA-AF40-4A0F-9669-1ABBE3254CD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7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E5DE-EFB0-4207-BDA0-AC61717DF88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CF3E-38B1-48EC-86DE-D3525F8EC2C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29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4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A0A6-BFA4-4176-935C-C394C41B0C4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7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2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1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9607-9074-40A6-9967-571BEA41416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9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400"/>
            </a:lvl2pPr>
            <a:lvl3pPr marL="914286" indent="0">
              <a:buNone/>
              <a:defRPr sz="1200"/>
            </a:lvl3pPr>
            <a:lvl4pPr marL="1371429" indent="0">
              <a:buNone/>
              <a:defRPr sz="1000"/>
            </a:lvl4pPr>
            <a:lvl5pPr marL="1828571" indent="0">
              <a:buNone/>
              <a:defRPr sz="1000"/>
            </a:lvl5pPr>
            <a:lvl6pPr marL="2285714" indent="0">
              <a:buNone/>
              <a:defRPr sz="1000"/>
            </a:lvl6pPr>
            <a:lvl7pPr marL="2742858" indent="0">
              <a:buNone/>
              <a:defRPr sz="1000"/>
            </a:lvl7pPr>
            <a:lvl8pPr marL="3200000" indent="0">
              <a:buNone/>
              <a:defRPr sz="1000"/>
            </a:lvl8pPr>
            <a:lvl9pPr marL="365714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511C-E9F3-40AB-8C21-EE3022360BA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23A9-6CA7-4019-8980-2477CDEC1CE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78CEC-A54B-462D-8E45-F5E69461B9AB}" type="datetime1">
              <a:rPr lang="pl-PL" smtClean="0"/>
              <a:t>2018-04-11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73D4-D72E-4873-9909-8FCAD423A49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"/>
            <a:ext cx="12192000" cy="68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700217" y="1840790"/>
            <a:ext cx="10600449" cy="2105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Harmonogram 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wprowadzenia wytycznych 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Kodeksu dobrego zarządzania </a:t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dla polskich związków sportowych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7637" y="5218505"/>
            <a:ext cx="372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Marcin Nowak</a:t>
            </a:r>
          </a:p>
          <a:p>
            <a:r>
              <a:rPr lang="pl-PL" dirty="0" smtClean="0"/>
              <a:t>Dyrektor </a:t>
            </a:r>
          </a:p>
          <a:p>
            <a:r>
              <a:rPr lang="pl-PL" dirty="0" smtClean="0"/>
              <a:t>Departamentu Sportu Wyczynowego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58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63702"/>
              </p:ext>
            </p:extLst>
          </p:nvPr>
        </p:nvGraphicFramePr>
        <p:xfrm>
          <a:off x="-3" y="1327942"/>
          <a:ext cx="12192002" cy="454926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320"/>
                <a:gridCol w="7575056"/>
                <a:gridCol w="2326516"/>
                <a:gridCol w="1287931"/>
                <a:gridCol w="109179"/>
              </a:tblGrid>
              <a:tr h="287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Treść wytycznej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Sposób weryfikacji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Rok wdrożenia**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3B1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Na stronie internetowej PZS publikuje co najmniej następujące dokumenty: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statut PZS,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obowiązujące w PZS regulaminy, w tym regulamin dyscyplinarny,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strategia rozwoju danego sportu,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sprawozdania z realizacji strategii,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protokoły z walnych zgromadzeń członków lub delegatów, posiedzeń zarządu oraz grup roboczych lub komisji,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uchwały poszczególnych organów związku,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roczne sprawozdanie finansowe PZS,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roczne sprawozdanie z działalności PZS.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strona internetowa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6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3B2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</a:rPr>
                        <a:t>Na stronie internetowej PZS opublikuje co najmniej następujące informacje: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skład osobowy zarządu, grup roboczych lub komisji PZS,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wysokości otrzymanych środków ze źródeł publicznych w danym roku (ze wszystkich źródeł i na wszystkie zadania, nie tylko środki z dotacji na przygotowanie do najważniejszych imprez sportowych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z budżetu państwa; w ujęciu jednostkowym, a nie syntetycznie),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kalendarz imprez sportowych i zgrupowań,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wykaz zrzeszonych w PZS klubów,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wykaz powołanych na zgrupowania lub konsultacje zawodników kadry narodowej,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wykaz trenerów i instruktorów zatrudnionych w związku </a:t>
                      </a:r>
                      <a:br>
                        <a:rPr lang="pl-PL" sz="1050" dirty="0">
                          <a:effectLst/>
                        </a:rPr>
                      </a:br>
                      <a:r>
                        <a:rPr lang="pl-PL" sz="1050" dirty="0">
                          <a:effectLst/>
                        </a:rPr>
                        <a:t>(w ramach stosunku pracy albo na podstawie umowy cywilnoprawnej),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wykaz sędziów,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terminie, miejscu i porządku walnych zgromadzeń członków lub delegatów oraz posiedzeń zarządu,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dane kontaktowe do rzecznika prasowego lub innej osoby wskazanej do kontaktu w sprawach związku, a także do wybranych lub wszystkich członków zarządu 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(</a:t>
                      </a:r>
                      <a:r>
                        <a:rPr lang="pl-PL" sz="1050" dirty="0">
                          <a:effectLst/>
                        </a:rPr>
                        <a:t>co najmniej adres e-mail).</a:t>
                      </a:r>
                      <a:endParaRPr lang="pl-PL" sz="1050" b="1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strona internetowa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81" marR="563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43867"/>
              </p:ext>
            </p:extLst>
          </p:nvPr>
        </p:nvGraphicFramePr>
        <p:xfrm>
          <a:off x="0" y="1268630"/>
          <a:ext cx="12191999" cy="52003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2073"/>
                <a:gridCol w="7611847"/>
                <a:gridCol w="2275921"/>
                <a:gridCol w="1286135"/>
                <a:gridCol w="126023"/>
              </a:tblGrid>
              <a:tr h="34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Treść wytycznej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Sposób weryfikacji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Rok wdrożenia**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7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3B3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Strona internetowa PZS jest prowadzona zgodnie ze standardami WCAG 2.0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strona internetowa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3B4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Zarząd PZS informuje na walnym zgromadzeniu członków lub delegatów o poczynionych i planowanych wydatkach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protokół z walnego zgromadzenia członków lub delegatów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3B5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powinien ustanowić przejrzyste i jasne procedury zamawiania usług, towarów i robót budowlanych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procedura zamówień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3B6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Procedury te powinny być stosowane do zamawiania i zakupu usług, towarów i robót budowlanych, które nie są objęte prawem zamówień publicznych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bieżąca działalność PZS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0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3B7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Publikowanie informacji o wyborze dostawcy usług, towarów lub robót budowlanych na stronie internetowej PZS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strona internetowa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3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Zarząd PZS sporządza coroczne sprawozdanie z działalności PZS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z działalności PZS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3B9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Walne zgromadzenie członków lub delegatów rozpatruje i zatwierdza sprawozdanie z działalności PZS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protokół z walnego zgromadzenia członków lub delegatów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0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3B10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Sprawozdanie z działalności PZS*** powinno zawierać w szczególności następujące informacje: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na temat zarządu, podziału zadań pomiędzy jego członkami, ew. zmianach w składzie zarządu,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najważniejsze działania i decyzje podjęte przez zarząd mające wpływ na sytuację finansową i działalność związku,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ustanowionych i odwołanych prokurentach,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odbytych posiedzeniach zarządu i podjętych uchwałach i decyzjach,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na temat realizacji uchwał walnego zgromadzenia członków lub delegatów w danym roku,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realizacji, dotyczących związku, decyzji wydanych przez </a:t>
                      </a:r>
                      <a:r>
                        <a:rPr lang="pl-PL" sz="1050" dirty="0" err="1">
                          <a:effectLst/>
                        </a:rPr>
                        <a:t>MSiT</a:t>
                      </a:r>
                      <a:r>
                        <a:rPr lang="pl-PL" sz="1050" dirty="0">
                          <a:effectLst/>
                        </a:rPr>
                        <a:t>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na temat zaleceń i wytycznych z kontroli przeprowadzonych w związku oraz sposobie ich realizacji,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na temat realizacji strategii rozwoju sportu </a:t>
                      </a:r>
                      <a:r>
                        <a:rPr lang="pl-PL" sz="1050" dirty="0" smtClean="0">
                          <a:effectLst/>
                        </a:rPr>
                        <a:t>w </a:t>
                      </a:r>
                      <a:r>
                        <a:rPr lang="pl-PL" sz="1050" dirty="0">
                          <a:effectLst/>
                        </a:rPr>
                        <a:t>danym roku,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o realizacji celów medalowych/wynikowych </a:t>
                      </a:r>
                      <a:r>
                        <a:rPr lang="pl-PL" sz="1050" dirty="0" smtClean="0">
                          <a:effectLst/>
                        </a:rPr>
                        <a:t>i </a:t>
                      </a:r>
                      <a:r>
                        <a:rPr lang="pl-PL" sz="1050" dirty="0">
                          <a:effectLst/>
                        </a:rPr>
                        <a:t>osiągnięciach sportowych w danym roku,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na temat realizacji zadań dofinansowanych </a:t>
                      </a:r>
                      <a:r>
                        <a:rPr lang="pl-PL" sz="1050" dirty="0" smtClean="0">
                          <a:effectLst/>
                        </a:rPr>
                        <a:t>z </a:t>
                      </a:r>
                      <a:r>
                        <a:rPr lang="pl-PL" sz="1050" dirty="0">
                          <a:effectLst/>
                        </a:rPr>
                        <a:t>dotacji otrzymanych ze środków publicznych,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informacje statystyczne, takie jak: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1050" dirty="0">
                          <a:effectLst/>
                        </a:rPr>
                        <a:t>liczba okręgów, okręgowych związków </a:t>
                      </a:r>
                      <a:r>
                        <a:rPr lang="pl-PL" sz="1050" dirty="0" smtClean="0">
                          <a:effectLst/>
                        </a:rPr>
                        <a:t>sportowych,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klubów sportowych zrzeszonych w </a:t>
                      </a:r>
                      <a:r>
                        <a:rPr lang="pl-PL" sz="1050" dirty="0" smtClean="0">
                          <a:effectLst/>
                        </a:rPr>
                        <a:t>PZS,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wydanych licencji zawodniczych, 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zakwalifikowanych zawodników do KN </a:t>
                      </a:r>
                      <a:r>
                        <a:rPr lang="pl-PL" sz="1050" dirty="0" smtClean="0">
                          <a:effectLst/>
                        </a:rPr>
                        <a:t>(</a:t>
                      </a:r>
                      <a:r>
                        <a:rPr lang="pl-PL" sz="1050" dirty="0">
                          <a:effectLst/>
                        </a:rPr>
                        <a:t>w poszczególnych kategoriach wiekowych</a:t>
                      </a:r>
                      <a:r>
                        <a:rPr lang="pl-PL" sz="1050" dirty="0" smtClean="0">
                          <a:effectLst/>
                        </a:rPr>
                        <a:t>),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wydanych licencji trenerskich oraz/lub </a:t>
                      </a:r>
                      <a:r>
                        <a:rPr lang="pl-PL" sz="1050" dirty="0" smtClean="0">
                          <a:effectLst/>
                        </a:rPr>
                        <a:t>instruktorskich,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sędziów,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szkół mistrzostwa sportowego (łączna liczba zawodników </a:t>
                      </a:r>
                      <a:r>
                        <a:rPr lang="pl-PL" sz="1050" dirty="0" smtClean="0">
                          <a:effectLst/>
                        </a:rPr>
                        <a:t>objętych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szkoleniem </a:t>
                      </a:r>
                      <a:r>
                        <a:rPr lang="pl-PL" sz="1050" dirty="0">
                          <a:effectLst/>
                        </a:rPr>
                        <a:t>w szkołach</a:t>
                      </a:r>
                      <a:r>
                        <a:rPr lang="pl-PL" sz="1050" dirty="0" smtClean="0">
                          <a:effectLst/>
                        </a:rPr>
                        <a:t>),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ośrodków szkolenia sportowego (łączna liczba zawodników objętych szkoleniem w ośrodkach</a:t>
                      </a:r>
                      <a:r>
                        <a:rPr lang="pl-PL" sz="1050" dirty="0" smtClean="0">
                          <a:effectLst/>
                        </a:rPr>
                        <a:t>),</a:t>
                      </a:r>
                      <a:r>
                        <a:rPr lang="pl-PL" sz="1050" baseline="0" dirty="0" smtClean="0">
                          <a:effectLst/>
                        </a:rPr>
                        <a:t> </a:t>
                      </a:r>
                      <a:r>
                        <a:rPr lang="pl-PL" sz="1050" dirty="0" smtClean="0">
                          <a:effectLst/>
                        </a:rPr>
                        <a:t>liczba </a:t>
                      </a:r>
                      <a:r>
                        <a:rPr lang="pl-PL" sz="1050" dirty="0">
                          <a:effectLst/>
                        </a:rPr>
                        <a:t>ośrodków szkolenia ze wsparciem jednostek samorządu terytorialnego (łączna liczba zawodników objętych szkoleniem w ośrodkach).</a:t>
                      </a:r>
                      <a:endParaRPr lang="pl-PL" sz="105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roczne sprawozdanie z działalności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39" marR="375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38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9719"/>
              </p:ext>
            </p:extLst>
          </p:nvPr>
        </p:nvGraphicFramePr>
        <p:xfrm>
          <a:off x="0" y="1268629"/>
          <a:ext cx="12205866" cy="378170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4583"/>
                <a:gridCol w="7117874"/>
                <a:gridCol w="2797693"/>
                <a:gridCol w="1289751"/>
                <a:gridCol w="105965"/>
              </a:tblGrid>
              <a:tr h="331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Treść wytycznej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Sposób weryfikacji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Rok wdrożenia**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3B11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Po zatwierdzeniu przez walne zgromadzenie członków lub delegatów sprawozdanie z działalności jest przekazywane w terminie 30 dni do </a:t>
                      </a:r>
                      <a:r>
                        <a:rPr lang="pl-PL" sz="1050" dirty="0" err="1">
                          <a:effectLst/>
                        </a:rPr>
                        <a:t>MSiT</a:t>
                      </a:r>
                      <a:r>
                        <a:rPr lang="pl-PL" sz="1050" dirty="0">
                          <a:effectLst/>
                        </a:rPr>
                        <a:t> celem publikacji w Biuletynie Informacji Publicznej Ministerstwa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169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3B12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Projekty dokumentów regulujących strukturę i funkcjonowanie PZS są konsultowane z członkami PZS</a:t>
                      </a:r>
                      <a:endParaRPr lang="pl-PL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4B1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posiada wyodrębnione rachunki bankowe na potrzeby realizacji zadań finansowanych ze środków publicznych </a:t>
                      </a:r>
                      <a:endParaRPr lang="pl-PL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wnioski o dofinansowanie lub rozliczenia poszczególnych zadań publicznych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603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4B2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 PZS podlega badaniu przez firmę audytorską</a:t>
                      </a:r>
                      <a:endParaRPr lang="pl-PL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r>
                        <a:rPr lang="pl-PL" sz="1050" dirty="0" smtClean="0">
                          <a:effectLst/>
                        </a:rPr>
                        <a:t>roczne </a:t>
                      </a:r>
                      <a:r>
                        <a:rPr lang="pl-PL" sz="1050" dirty="0">
                          <a:effectLst/>
                        </a:rPr>
                        <a:t>sprawozdanie finansowe, opinia firmy </a:t>
                      </a:r>
                      <a:r>
                        <a:rPr lang="pl-PL" sz="1050" dirty="0" smtClean="0">
                          <a:effectLst/>
                        </a:rPr>
                        <a:t>audytorskiej</a:t>
                      </a:r>
                      <a:endParaRPr lang="pl-PL" sz="1050" dirty="0">
                        <a:effectLst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4B3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 PZS jest rozpatrywane i  zatwierdzane przez walne zgromadzenie członków lub delegatów PZS</a:t>
                      </a:r>
                      <a:endParaRPr lang="pl-PL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roczne sprawozdanie finansowe, uchwała </a:t>
                      </a:r>
                      <a:r>
                        <a:rPr lang="pl-PL" sz="1050" dirty="0" smtClean="0">
                          <a:effectLst/>
                        </a:rPr>
                        <a:t>walnego zjazdu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169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4B4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 jest przygotowywane zgodnie z przepisami ustawy o rachunkowości</a:t>
                      </a:r>
                      <a:endParaRPr lang="pl-PL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4B5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Po przyjęciu przez walne zgromadzenie członków lub delegatów roczne sprawozdanie finansowe jest przekazywane w terminie 30 dni do </a:t>
                      </a:r>
                      <a:r>
                        <a:rPr lang="pl-PL" sz="1050" dirty="0" err="1">
                          <a:effectLst/>
                        </a:rPr>
                        <a:t>MSiT</a:t>
                      </a:r>
                      <a:r>
                        <a:rPr lang="pl-PL" sz="1050" dirty="0">
                          <a:effectLst/>
                        </a:rPr>
                        <a:t> celem publikacji w Biuletynie Informacji Publicznej Ministerstwa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roczne sprawozdanie finansowe</a:t>
                      </a:r>
                      <a:r>
                        <a:rPr lang="pl-PL" sz="105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effectLst/>
                        </a:rPr>
                        <a:t> </a:t>
                      </a:r>
                      <a:r>
                        <a:rPr lang="pl-PL" sz="1050" dirty="0">
                          <a:effectLst/>
                        </a:rPr>
                        <a:t>BIP Ministerstwa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4B6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określa sposób zaciągania zobowiązań finansowych przez związek, w tym wskazuje osoby, które mogą zaciągać zobowiązania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 oraz KRS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/>
                    </a:p>
                  </a:txBody>
                  <a:tcPr marL="0" marR="0" marT="0" marB="0" anchor="ctr"/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4B7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przy zaciąganiu zobowiązań finansowych stosuje zasadę, zgodnie z którą do skutecznego zaciągnięcia zobowiązania niezbędne są podpisy co najmniej dwóch członków zarządu  lub członka zarządu i sekretarza generalnego (jeśli nie jest on członkiem zarządu) lub głównej księgowej</a:t>
                      </a:r>
                      <a:endParaRPr lang="pl-PL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 dirty="0"/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4B8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gwarantuje udział w swoim budżecie środków innych niż pochodzące z dotacji </a:t>
                      </a:r>
                      <a:r>
                        <a:rPr lang="pl-PL" sz="1050" dirty="0" err="1">
                          <a:effectLst/>
                        </a:rPr>
                        <a:t>MSiT</a:t>
                      </a:r>
                      <a:r>
                        <a:rPr lang="pl-PL" sz="1050" dirty="0">
                          <a:effectLst/>
                        </a:rPr>
                        <a:t> na poziomie minimum 5%, a docelowo na poziomie minimum 10%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roczne sprawozdanie finansowe</a:t>
                      </a:r>
                      <a:endParaRPr lang="pl-PL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sporty olimpijskie </a:t>
                      </a:r>
                      <a:endParaRPr lang="pl-PL" sz="105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endParaRPr lang="pl-PL" sz="105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6C96-5023-4523-8BB7-6CCBC46FC49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82984"/>
              </p:ext>
            </p:extLst>
          </p:nvPr>
        </p:nvGraphicFramePr>
        <p:xfrm>
          <a:off x="0" y="1268629"/>
          <a:ext cx="12192000" cy="45540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565"/>
                <a:gridCol w="7109768"/>
                <a:gridCol w="2947075"/>
                <a:gridCol w="1135717"/>
                <a:gridCol w="105875"/>
              </a:tblGrid>
              <a:tr h="82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Treść wytycznej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Rok wdrożenia**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udostępnia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odpisy uchwał swoich władz oraz udziela pisemnych wyjaśnień dotyczących swojej działalności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protokół z kontroli lub czynności nadzorcze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3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niezwłocznie po uchwaleniu zmian w statucie przedstawia je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do zatwierdzenia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statut, decyzja MSiT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stosuje się do ostatecznych  decyzji administracyjnych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lub którym nadano rygor natychmiastowej wykonalności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realizacja decyzji administracyjnych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określa obowiązujące w związku procedury w zakresie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statut lub regulamin kontroli wewnętrznej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3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5B5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uchwala regulamin organu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5B6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umożliwia – na wniosek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– udział jego przedstawiciela, bez prawa głosu, w posiedzeniu organu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5B7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Członkiem organu kontroli wewnętrznej nie może być osoba będąca członkiem zarządu lub małżonkiem, krewnym lub powinowatym do drugiego stopnia członka zarządu lub związana  z nim z tytułu przysposobienia, opieki lub kurateli lub wobec której członek zarządu pozostaje w stosunku nadrzędności służbowej w ramach innej struktury niż PZS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Realizacja zadań ustalonych w umowach z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sprawozdania z realizacji zadań publicznych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organizuje współzawodnictwo sportowe o tytuł Mistrza Polski oraz o Puchar Polski </a:t>
                      </a:r>
                      <a:br>
                        <a:rPr lang="pl-PL" sz="1000" dirty="0">
                          <a:effectLst/>
                        </a:rPr>
                      </a:br>
                      <a:r>
                        <a:rPr lang="pl-PL" sz="1000" dirty="0">
                          <a:effectLst/>
                        </a:rPr>
                        <a:t>w danym sporcie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organizacja Mistrzostw Polski oraz Pucharu Polski w danym sporcie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1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dotrzymuje zobowiązań wynikających z zawieranych przez związek umów sponsorskich w ramach Kodeksu dobrych praktyk sponsoringowych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informacje od sponsorów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1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 swoim rocznym sprawozdaniu z działalności przedstawia działania związane z rozwojem sportu dla wszystkich, w tym działania skierowane do dzieci, młodzieży oraz osób niepełnosprawnych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roczne sprawozdanie z działalności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6B5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 swoim rocznym sprawozdaniu finansowym przedstawia informację o udziale środków przeznaczonych na działania związane z rozwojem sportu dla wszystkich, w tym działania skierowane do dzieci, młodzieży oraz osób niepełnosprawnych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roczne sprawozdanie finansowe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87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59039"/>
              </p:ext>
            </p:extLst>
          </p:nvPr>
        </p:nvGraphicFramePr>
        <p:xfrm>
          <a:off x="0" y="1268629"/>
          <a:ext cx="12192000" cy="45540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565"/>
                <a:gridCol w="7109768"/>
                <a:gridCol w="2947075"/>
                <a:gridCol w="1135717"/>
                <a:gridCol w="105875"/>
              </a:tblGrid>
              <a:tr h="82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Treść wytycznej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Rok wdrożenia**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udostępnia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odpisy uchwał swoich władz oraz udziela pisemnych wyjaśnień dotyczących swojej działalności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protokół z kontroli lub czynności nadzorcze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3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niezwłocznie po uchwaleniu zmian w statucie przedstawia je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do zatwierdzenia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statut, decyzja MSiT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stosuje się do ostatecznych  decyzji administracyjnych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lub którym nadano rygor natychmiastowej wykonalności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realizacja decyzji administracyjnych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określa obowiązujące w związku procedury w zakresie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statut lub regulamin kontroli wewnętrznej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3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5B5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uchwala regulamin organu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5B6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umożliwia – na wniosek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r>
                        <a:rPr lang="pl-PL" sz="1000" dirty="0">
                          <a:effectLst/>
                        </a:rPr>
                        <a:t> – udział jego przedstawiciela, bez prawa głosu, w posiedzeniu organu kontroli wewnętrznej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5B7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Członkiem organu kontroli wewnętrznej nie może być osoba będąca członkiem zarządu lub małżonkiem, krewnym lub powinowatym do drugiego stopnia członka zarządu lub związana  z nim z tytułu przysposobienia, opieki lub kurateli lub wobec której członek zarządu pozostaje w stosunku nadrzędności służbowej w ramach innej struktury niż PZS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organu kontroli wewnętrznej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Realizacja zadań ustalonych w umowach z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sprawozdania z realizacji zadań publicznych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organizuje współzawodnictwo sportowe o tytuł Mistrza Polski oraz o Puchar Polski </a:t>
                      </a:r>
                      <a:br>
                        <a:rPr lang="pl-PL" sz="1000" dirty="0">
                          <a:effectLst/>
                        </a:rPr>
                      </a:br>
                      <a:r>
                        <a:rPr lang="pl-PL" sz="1000" dirty="0">
                          <a:effectLst/>
                        </a:rPr>
                        <a:t>w danym sporcie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organizacja Mistrzostw Polski oraz Pucharu Polski w danym sporcie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1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dotrzymuje zobowiązań wynikających z zawieranych przez związek umów sponsorskich w ramach Kodeksu dobrych praktyk sponsoringowych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informacje od sponsorów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1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 swoim rocznym sprawozdaniu z działalności przedstawia działania związane z rozwojem sportu dla wszystkich, w tym działania skierowane do dzieci, młodzieży oraz osób niepełnosprawnych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roczne sprawozdanie z działalności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6B5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 swoim rocznym sprawozdaniu finansowym przedstawia informację o udziale środków przeznaczonych na działania związane z rozwojem sportu dla wszystkich, w tym działania skierowane do dzieci, młodzieży oraz osób niepełnosprawnych 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roczne sprawozdanie finansowe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26" marR="625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1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80470"/>
              </p:ext>
            </p:extLst>
          </p:nvPr>
        </p:nvGraphicFramePr>
        <p:xfrm>
          <a:off x="0" y="1334531"/>
          <a:ext cx="12192000" cy="394917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510"/>
                <a:gridCol w="7109336"/>
                <a:gridCol w="2794336"/>
                <a:gridCol w="1288204"/>
                <a:gridCol w="106614"/>
              </a:tblGrid>
              <a:tr h="331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</a:t>
                      </a:r>
                      <a:endParaRPr lang="pl-PL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Treść wytycznej</a:t>
                      </a:r>
                      <a:endParaRPr lang="pl-PL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Sposób weryfikacji</a:t>
                      </a:r>
                      <a:endParaRPr lang="pl-PL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Rok wdrożenia**</a:t>
                      </a:r>
                      <a:endParaRPr lang="pl-PL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6B6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 swojej strategii rozwoju uwzględnia działania związane z rozwojem sportu młodzieżowego i osób niepełnosprawnych oraz sportu dla wszystkich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21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6B7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PZS koordynuje szkolenie młodzieży w danym sporcie, w tym: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stwarza zawodnikom optymalne warunki szkolenia, możliwości podnoszenia poziomu sportowego oraz przygotowania do reprezentowania kraju we współzawodnictwie międzynarodowym,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zabezpiecza zawodnikom niezbędny sprzęt sportowy lub specjalistyczny, który jest nieodzowny do zachowania ciągłości realizacji szkolenia w wieloletnim procesie treningowym,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zapewnia udział członków kadry narodowej we współzawodnictwie sportowym w zawodach krajowych lub międzynarodowych,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zapewnia organizację wybranych zawodów sportowych.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roczne sprawozdanie z działalności PZS, sprawozdania z realizacji zadań publicznych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02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6B8</a:t>
                      </a:r>
                      <a:endParaRPr lang="pl-PL" sz="1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PZS przygotowuje kadrę narodową do udziału we współzawodnictwie międzynarodowym, w tym: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stwarza optymalne warunki szkolenia zawodnikom kadry narodowej, o dużym potencjale sportowym, posiadającym szansę na osiągnięcie wysokich rezultatów sportowych, w tym uzyskanie kwalifikacji olimpijskiej oraz zdobycie medali olimpijskich, mistrzostw świata lub Europy,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zabezpiecza zawodnikom kadry narodowej niezbędny sprzęt sportowy i specjalistyczny, który jest nieodzowny do zachowania ciągłości realizacji szkolenia w wieloletnim procesie treningowym.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roczne sprawozdanie z działalności PZS, sprawozdania z realizacji zadań publicznych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7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opracowuje oraz przyjmuje kodeks etyki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kodeks etyki PZS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4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7B2</a:t>
                      </a:r>
                      <a:endParaRPr lang="pl-PL" sz="10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wprowadza politykę w zakresie zapobiegania konfliktom interesów regulującą zasady postępowania PZS w przypadku powstania konfliktu interesów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polityka w zakresie konfliktów interesów lub kodeks etyki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6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wprowadza rejestr konfliktów interesów, w którym członkowie organów PZS (z wyłączeniem walnego zgromadzenia członków lub delegatów) odnotowują fakt potencjalnego (jeszcze niezmaterializowanego) konfliktu interesów oraz jego zakres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konfliktów interesów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9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29484"/>
              </p:ext>
            </p:extLst>
          </p:nvPr>
        </p:nvGraphicFramePr>
        <p:xfrm>
          <a:off x="0" y="1268629"/>
          <a:ext cx="12192001" cy="44171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54406"/>
                <a:gridCol w="8685010"/>
                <a:gridCol w="1507525"/>
                <a:gridCol w="1031289"/>
                <a:gridCol w="113771"/>
              </a:tblGrid>
              <a:tr h="253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Sposób weryfikacji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Rok wdrożenia**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09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Członek zarządu PZS nie może: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łączyć tej funkcji z funkcją w innych władzach tego związku, z wyjątkiem pełnienia funkcji delegata na walne zgromadzenie członków albo delegatów PZS zwołane dla wyboru władz tego związku,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 prowadzącą działalność gospodarczą związaną </a:t>
                      </a:r>
                      <a:r>
                        <a:rPr lang="pl-PL" sz="1000" dirty="0" smtClean="0">
                          <a:effectLst/>
                        </a:rPr>
                        <a:t>z </a:t>
                      </a:r>
                      <a:r>
                        <a:rPr lang="pl-PL" sz="1000" dirty="0">
                          <a:effectLst/>
                        </a:rPr>
                        <a:t>realizacją przez ten związek jego zadań statutowych,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posiadać w spółkach prawa handlowego prowadzących działalność gospodarczą związaną z realizacją przez ten związek jego zadań statutowych akcji lub udziałów,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wspólnikiem spółki osobowej prawa handlowego prowadzącej działalność gospodarczą związaną z realizacją przez ten związek jego zadań statutowych,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osobą, która była skazana prawomocnym wyrokiem za umyślne przestępstwo lub umyślne przestępstwo skarbowe ścigane z oskarżenia publicznego,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łączyć tej funkcji z pracą na rzecz ministerstwa zapewniającego obsługę ministra właściwego do spraw kultury fizycznej w ramach stosunku pracy albo na podstawie umowy cywilnoprawnej,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łączyć tej funkcji z funkcją trenera kadry narodowej lub funkcją pełnioną w sztabie szkoleniowym kadry narodowej w tym samym sporcie,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członkiem organu, prokurentem lub pełnomocnikiem podmiotu świadczącego na rzecz PZS usługi, dostawy lub roboty budowlane, w tym usługi sponsoringu finansowego lub rzeczowego,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 najbliższą, w rozumieniu art. 115 § 11 KK dla osoby prowadzącej działalność gospodarczą polegającą na świadczeniu na rzecz PZS usług, dostaw lub robót budowalnych, w tym usług sponsoringu finansowego lub rzeczowego,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 najbliższą, w rozumieniu art. 115 § 11 KK dla </a:t>
                      </a:r>
                      <a:r>
                        <a:rPr lang="pl-PL" sz="1000" dirty="0" smtClean="0">
                          <a:effectLst/>
                        </a:rPr>
                        <a:t>osoby:</a:t>
                      </a:r>
                      <a:r>
                        <a:rPr lang="pl-PL" sz="1000" baseline="0" dirty="0" smtClean="0">
                          <a:effectLst/>
                        </a:rPr>
                        <a:t>  </a:t>
                      </a:r>
                      <a:r>
                        <a:rPr lang="pl-PL" sz="1000" dirty="0" smtClean="0">
                          <a:effectLst/>
                        </a:rPr>
                        <a:t>posiadającej </a:t>
                      </a:r>
                      <a:r>
                        <a:rPr lang="pl-PL" sz="1000" dirty="0">
                          <a:effectLst/>
                        </a:rPr>
                        <a:t>w spółkach prawa handlowego akcje lub </a:t>
                      </a:r>
                      <a:r>
                        <a:rPr lang="pl-PL" sz="1000" dirty="0" smtClean="0">
                          <a:effectLst/>
                        </a:rPr>
                        <a:t>udziały,</a:t>
                      </a:r>
                      <a:r>
                        <a:rPr lang="pl-PL" sz="1000" baseline="0" dirty="0" smtClean="0">
                          <a:effectLst/>
                        </a:rPr>
                        <a:t> </a:t>
                      </a:r>
                      <a:r>
                        <a:rPr lang="pl-PL" sz="1000" dirty="0" smtClean="0">
                          <a:effectLst/>
                        </a:rPr>
                        <a:t>będącej </a:t>
                      </a:r>
                      <a:r>
                        <a:rPr lang="pl-PL" sz="1000" dirty="0">
                          <a:effectLst/>
                        </a:rPr>
                        <a:t>wspólnikiem spółki osobowej prawa </a:t>
                      </a:r>
                      <a:r>
                        <a:rPr lang="pl-PL" sz="1000" dirty="0" smtClean="0">
                          <a:effectLst/>
                        </a:rPr>
                        <a:t>handlowego,</a:t>
                      </a:r>
                      <a:r>
                        <a:rPr lang="pl-PL" sz="1000" baseline="0" dirty="0" smtClean="0">
                          <a:effectLst/>
                        </a:rPr>
                        <a:t> </a:t>
                      </a:r>
                      <a:r>
                        <a:rPr lang="pl-PL" sz="1000" dirty="0" smtClean="0">
                          <a:effectLst/>
                        </a:rPr>
                        <a:t>będącej </a:t>
                      </a:r>
                      <a:r>
                        <a:rPr lang="pl-PL" sz="1000" dirty="0">
                          <a:effectLst/>
                        </a:rPr>
                        <a:t>członkiem organu, prokurentem lub pełnomocnikiem w innym podmiocie prowadzącym działalność gospodarczą</a:t>
                      </a:r>
                    </a:p>
                    <a:p>
                      <a:pPr marL="1447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jeżeli działalność gospodarcza prowadzona przez te podmioty polega na świadczeniu na rzecz PZS usług, dostaw lub robót budowlanych, w tym usług sponsoringu finansowego lub rzeczowego,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osobą, która była pracownikiem, funkcjonariuszem lub żołnierzem organów bezpieczeństwa państwa, o których mowa w art. 5 ustawy o IPN, w okresie od 22 lipca 1944 r. do 31 lipca 1990 r.,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 dirty="0">
                          <a:effectLst/>
                        </a:rPr>
                        <a:t>być osobą, która była karana dyscyplinarnie za doping w sporcie w wymiarze jednostkowym większym niż 24 miesiące dyskwalifikacji.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bieżąca działalność PZS (poddawana kontroli)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603" marR="4960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3F05-4671-44EE-8C2E-F94C6253B17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2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46223"/>
              </p:ext>
            </p:extLst>
          </p:nvPr>
        </p:nvGraphicFramePr>
        <p:xfrm>
          <a:off x="0" y="1268629"/>
          <a:ext cx="12192000" cy="482581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194"/>
                <a:gridCol w="7106827"/>
                <a:gridCol w="2793352"/>
                <a:gridCol w="1287749"/>
                <a:gridCol w="110878"/>
              </a:tblGrid>
              <a:tr h="273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Nr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Treść wytycznej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Sposób weryfikacji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Rok wdrożenia**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8B1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podnosi kompetencje zarządcze członków zarządu i kadry zarządzającej przez udział w programie Akademii Zarządzania Sportem ustanowionym przez MSiT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udział w Akademii Zarządzania Sportem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1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8B2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Zatrudnienie sekretarza generalnego lub dyrektora biura, dyrektora sportowego lub kierownika wyszkolenia, którego wynagrodzenie dofinansowane jest ze środków dotacji MSiT, wymaga zastosowania procedury konkursowej 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warunki naboru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1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8B3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Każdy pracownik PZS otrzymuje na piśmie zakres obowiązków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pracy, zakresy obowiązków pracowników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8B4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określa zasady odbywania praktyk, staży oraz świadczenia wolontariatu w związku, także w ramach organizowanych przez siebie imprez sportowych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pracy lub regulamin staży, praktyk i wolontariatu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9B1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Określenie przesłanek i trybu nabycia oraz utraty członkostwa w PZS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9B2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Określenie praw i obowiązków członków PZS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9B3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Odmowa nadania podmiotowi statusu członka PZS następuje w formie pisemnej i wymaga uzasadnienia oraz przysługuje od niej odwołanie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9B4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identyfikuje grupy interesariuszy istotne dla funkcjonowania związku oraz określa ich wpływ na możliwość osiągnięcia przez związek jego celów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strategia rozwoju danego sportu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9B5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określa kryteria wyboru organizatorów najważniejszych w danym sporcie krajowych zawodów sportowych	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wyboru organizatora imprezy sportowej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9B6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określa kryteria kwalifikacji zawodników do kadry narodowej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kwalifikacji do kadry narodowej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9B7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identyfikuje dokumenty oraz rozstrzygnięcia wymagające przeprowadzenia konsultacji z określonymi grupami interesariuszy 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strategia rozwoju danego sportu lub strategia komunikacji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10B1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PZS ustanawiania w formie regulaminu dyscyplinarnego reguły dyscyplinarne odnoszące się do organizowanego przez siebie współzawodnictwa, z wyłączeniem tych, dotyczących dopingu w sporcie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10B2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Postępowanie dyscyplinarne w PZS jest dwuinstancyjne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 lub 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6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10B3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W PZS funkcjonują organy właściwe do rozstrzygania w sprawach dyscyplinarnych </a:t>
                      </a:r>
                      <a:br>
                        <a:rPr lang="pl-PL" sz="1000">
                          <a:effectLst/>
                          <a:latin typeface="+mn-lt"/>
                        </a:rPr>
                      </a:br>
                      <a:r>
                        <a:rPr lang="pl-PL" sz="1000">
                          <a:effectLst/>
                          <a:latin typeface="+mn-lt"/>
                        </a:rPr>
                        <a:t>(I i II instancji)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 lub 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10B4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Organy dyscyplinarne PZS są niezawisłe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 lub 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10B5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Członkowie organów dyscyplinarnych PZS są niezawiśli w wykonywaniu swoich funkcji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statut lub 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 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0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10B6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Członkami organów dyscyplinarnych PZS są osoby przygotowane do wykonywania swoich funkcji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regulamin dyscyplinarny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6" marR="536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 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5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63459"/>
              </p:ext>
            </p:extLst>
          </p:nvPr>
        </p:nvGraphicFramePr>
        <p:xfrm>
          <a:off x="0" y="1268629"/>
          <a:ext cx="12192000" cy="44566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72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Rok wdrożenia**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4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gwarantuje możliwość zaskarżenia ostatecznej decyzji dyscyplinarnej do Trybunału Arbitrażowego ds. Sportu przy PKOl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dyscyplinarny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1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zawodników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zawodników, licencje zawodnicze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trenerów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trenerów, licencje trenerskie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4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instruktorów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instruktorów, licencje instruktorskie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1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sędziów zaangażowanych we współzawodnictwo sportowe organizowane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sędziów, licencje sędziowskie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3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Prowadzenie przez PZS rejestru klubów – członków PZS lub biorących udział we współzawodnictwie sportowym organizowanym przez związek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klubów, licencje klubowe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Gromadzenie przez PZS informacji o kluczowej infrastrukturze sportowej w danym sporcie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infrastruktury sportowej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prowadzi ewidencję działających w danym sporcie oddziałów sportowych, szkół sportowych, oddziałów mistrzostwa sportowego, ośrodków szkolenia sportowego młodzieży oraz szkół mistrzostwa sportowego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ewidencja placówek szkolenia sportowego młodzieży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4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bierze udział w badaniach społecznych i statystycznych realizowanych przez lub na zlecenie Ministerstwa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raporty z badań, informacje od wykonawców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0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wspomaga proces treningowy/szkoleniowy wynikami projektów badawczych oraz badań diagnostycznych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wyniki (sprawozdania) z realizacji badań, harmonogram badań, roczne sprawozdanie z działalności PZS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7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promuje koncepcję kariery dwutorowej wśród  zawodników i trenerów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działania informacyjne, szkolenia, roczne sprawozdanie z działalności PZS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63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80801"/>
              </p:ext>
            </p:extLst>
          </p:nvPr>
        </p:nvGraphicFramePr>
        <p:xfrm>
          <a:off x="0" y="1268629"/>
          <a:ext cx="12192000" cy="435781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6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Treść wytycznej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Sposób weryfikacji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Rok wdrożenia**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6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10B7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gwarantuje możliwość zaskarżenia ostatecznej decyzji dyscyplinarnej do Trybunału Arbitrażowego ds. Sportu przy PKOl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regulamin dyscyplinarny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Prowadzenie przez PZS rejestru zawodników biorących udział we współzawodnictwie sportowym organizowanym przez związek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zawodników, licencje zawodnicze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Prowadzenie przez PZS rejestru trenerów prowadzących szkolenie w związku lub w klubach biorących udział we współzawodnictwie sportowym organizowanym przez związek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trenerów, licencje trenerskie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6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11B3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Prowadzenie przez PZS rejestru instruktorów prowadzących szkolenie w związku lub w klubach biorących udział we współzawodnictwie sportowym organizowanym przez związek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instruktorów, licencje instruktorskie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3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11B4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Prowadzenie przez PZS rejestru sędziów zaangażowanych we współzawodnictwo sportowe organizowane przez związek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sędziów, licencje sędziowskie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5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11B5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Prowadzenie przez PZS rejestru klubów – członków PZS lub biorących udział we współzawodnictwie sportowym organizowanym przez związek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klubów, licencje klubowe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6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11B6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Gromadzenie przez PZS informacji o kluczowej infrastrukturze sportowej w danym sporcie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rejestr infrastruktury sportowej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00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11B7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prowadzi ewidencję działających w danym sporcie oddziałów sportowych, szkół sportowych, oddziałów mistrzostwa sportowego, ośrodków szkolenia sportowego młodzieży oraz szkół mistrzostwa sportowego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ewidencja placówek szkolenia sportowego młodzieży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6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11B8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bierze udział w badaniach społecznych i statystycznych realizowanych przez lub na zlecenie Ministerstwa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raporty z badań, informacje od wykonawców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8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11B9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wspomaga proces treningowy/szkoleniowy wynikami projektów badawczych oraz badań diagnostycznych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wyniki (sprawozdania) z realizacji badań, harmonogram badań, roczne sprawozdanie z działalności PZS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8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12B1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promuje koncepcję kariery dwutorowej wśród  zawodników i trenerów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działania informacyjne, szkolenia, roczne sprawozdanie z działalności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2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772" y="90617"/>
            <a:ext cx="10890422" cy="510746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/>
              <a:t>Harmonogram </a:t>
            </a:r>
            <a:r>
              <a:rPr lang="pl-PL" sz="1600" b="1" dirty="0" smtClean="0"/>
              <a:t>wprowadzenia </a:t>
            </a:r>
            <a:r>
              <a:rPr lang="pl-PL" sz="1600" b="1" dirty="0"/>
              <a:t>wytycznych </a:t>
            </a:r>
            <a:r>
              <a:rPr lang="pl-PL" sz="1600" b="1" dirty="0" smtClean="0"/>
              <a:t>Kodeksu </a:t>
            </a:r>
            <a:r>
              <a:rPr lang="pl-PL" sz="1600" b="1" dirty="0"/>
              <a:t>dobrego zarządzania </a:t>
            </a:r>
            <a:r>
              <a:rPr lang="pl-PL" sz="1600" b="1" dirty="0" smtClean="0"/>
              <a:t>dla </a:t>
            </a:r>
            <a:r>
              <a:rPr lang="pl-PL" sz="1600" b="1" dirty="0"/>
              <a:t>polskich związków </a:t>
            </a:r>
            <a:r>
              <a:rPr lang="pl-PL" sz="1600" b="1" dirty="0" smtClean="0"/>
              <a:t>sportowych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2656842" y="1062373"/>
            <a:ext cx="9207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/>
              <a:t>Katalog </a:t>
            </a:r>
            <a:r>
              <a:rPr lang="pl-PL" sz="1400" dirty="0"/>
              <a:t>wytycznych ma </a:t>
            </a:r>
            <a:r>
              <a:rPr lang="pl-PL" sz="1400" b="1" dirty="0"/>
              <a:t>charakter porządkujący i stanowi harmonogram ich wdrażania. </a:t>
            </a:r>
            <a:endParaRPr lang="pl-PL" sz="1400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/>
              <a:t>D</a:t>
            </a:r>
            <a:r>
              <a:rPr lang="pl-PL" sz="1400" dirty="0" smtClean="0"/>
              <a:t>la </a:t>
            </a:r>
            <a:r>
              <a:rPr lang="pl-PL" sz="1400" dirty="0"/>
              <a:t>właściwego zrozumienia poszczególnych wytycznych należy zapoznać się z treścią Kodeksu dobrego zarządzania dla PZS, który zawiera m.in. </a:t>
            </a:r>
            <a:r>
              <a:rPr lang="pl-PL" sz="1400" b="1" dirty="0"/>
              <a:t>objaśnienia wytycznych </a:t>
            </a:r>
            <a:r>
              <a:rPr lang="pl-PL" sz="1400" b="1" dirty="0" smtClean="0"/>
              <a:t>w </a:t>
            </a:r>
            <a:r>
              <a:rPr lang="pl-PL" sz="1400" b="1" dirty="0"/>
              <a:t>formie </a:t>
            </a:r>
            <a:r>
              <a:rPr lang="pl-PL" sz="1400" b="1" dirty="0" smtClean="0"/>
              <a:t>komentarzy</a:t>
            </a:r>
            <a:r>
              <a:rPr lang="pl-PL" sz="1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/>
              <a:t>Rok </a:t>
            </a:r>
            <a:r>
              <a:rPr lang="pl-PL" sz="1400" b="1" dirty="0"/>
              <a:t>wdrażania oznacza rok</a:t>
            </a:r>
            <a:r>
              <a:rPr lang="pl-PL" sz="1400" dirty="0"/>
              <a:t>, w którym PZS muszą podjąć działania na rzecz realizacji danej wytycznej. </a:t>
            </a:r>
          </a:p>
          <a:p>
            <a:pPr algn="just"/>
            <a:r>
              <a:rPr lang="pl-PL" sz="1400" dirty="0" smtClean="0"/>
              <a:t>        Oznacza </a:t>
            </a:r>
            <a:r>
              <a:rPr lang="pl-PL" sz="1400" dirty="0"/>
              <a:t>to, że będzie ona analizowana przez </a:t>
            </a:r>
            <a:r>
              <a:rPr lang="pl-PL" sz="1400" dirty="0" smtClean="0"/>
              <a:t>Ministerstwo Sportu i Turystyki </a:t>
            </a:r>
            <a:r>
              <a:rPr lang="pl-PL" sz="1400" b="1" dirty="0"/>
              <a:t>jako warunek finansowania w kolejnym </a:t>
            </a:r>
            <a:r>
              <a:rPr lang="pl-PL" sz="1400" b="1" dirty="0" smtClean="0"/>
              <a:t>roku</a:t>
            </a:r>
            <a:r>
              <a:rPr lang="pl-PL" sz="1400" dirty="0"/>
              <a:t>!</a:t>
            </a:r>
            <a:endParaRPr lang="pl-PL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/>
              <a:t>Jeżeli rokiem </a:t>
            </a:r>
            <a:r>
              <a:rPr lang="pl-PL" sz="1400" dirty="0"/>
              <a:t>wdrażania jest 2018, to w roku 2019 Ministerstwo Sportu i Turystyki</a:t>
            </a:r>
            <a:r>
              <a:rPr lang="pl-PL" sz="1400" dirty="0" smtClean="0"/>
              <a:t> </a:t>
            </a:r>
            <a:r>
              <a:rPr lang="pl-PL" sz="1400" dirty="0"/>
              <a:t>dokona </a:t>
            </a:r>
            <a:r>
              <a:rPr lang="pl-PL" sz="1400" b="1" dirty="0"/>
              <a:t>weryfikacji sposobu realizacji wytycznej</a:t>
            </a:r>
            <a:r>
              <a:rPr lang="pl-PL" sz="14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/>
              <a:t>Wzór </a:t>
            </a:r>
            <a:r>
              <a:rPr lang="pl-PL" sz="1400" b="1" dirty="0"/>
              <a:t>sprawozdania z działalności PZS</a:t>
            </a:r>
            <a:r>
              <a:rPr lang="pl-PL" sz="1400" dirty="0"/>
              <a:t> stanowi załącznik do Kodeksu dobrego zarządzania dla </a:t>
            </a:r>
            <a:r>
              <a:rPr lang="pl-PL" sz="1400" dirty="0" smtClean="0"/>
              <a:t>PZS.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algn="just"/>
            <a:endParaRPr lang="pl-PL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b="1" dirty="0" smtClean="0"/>
              <a:t> </a:t>
            </a:r>
            <a:r>
              <a:rPr lang="pl-PL" sz="1400" b="1" dirty="0"/>
              <a:t>K</a:t>
            </a:r>
            <a:r>
              <a:rPr lang="pl-PL" sz="1400" b="1" dirty="0" smtClean="0"/>
              <a:t>onieczność </a:t>
            </a:r>
            <a:r>
              <a:rPr lang="pl-PL" sz="1400" b="1" dirty="0"/>
              <a:t>wdrożenia przez PZS danej wytycznej, </a:t>
            </a:r>
            <a:r>
              <a:rPr lang="pl-PL" sz="1400" dirty="0"/>
              <a:t>określa komentarz do wytycznej zamieszczony w Kodeksie dobrego zarządzania dla PZS.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/>
          </a:p>
        </p:txBody>
      </p:sp>
      <p:sp>
        <p:nvSpPr>
          <p:cNvPr id="9" name="Objaśnienie ze strzałką w prawo 8"/>
          <p:cNvSpPr/>
          <p:nvPr/>
        </p:nvSpPr>
        <p:spPr>
          <a:xfrm>
            <a:off x="142240" y="1757680"/>
            <a:ext cx="2296160" cy="2641600"/>
          </a:xfrm>
          <a:prstGeom prst="rightArrowCallou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Wskazówki i objaśnienia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4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4303"/>
              </p:ext>
            </p:extLst>
          </p:nvPr>
        </p:nvGraphicFramePr>
        <p:xfrm>
          <a:off x="0" y="1268629"/>
          <a:ext cx="12192000" cy="449785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76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Efekt realizacji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Rok wdrożenia**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8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gwarantuje możliwość zaskarżenia ostatecznej decyzji dyscyplinarnej do Trybunału Arbitrażowego ds. Sportu przy PKOl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dyscyplinarny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4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zawodników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zawodników, licencje zawodnicze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trenerów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trenerów, licencje trenerskie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8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instruktorów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instruktorów, licencje instruktorskie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4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Prowadzenie przez PZS rejestru sędziów zaangażowanych we współzawodnictwo sportowe organizowane przez związek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sędziów, licencje sędziowskie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6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Prowadzenie przez PZS rejestru klubów – członków PZS lub biorących udział we współzawodnictwie sportowym organizowanym przez związek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klubów, licencje klubowe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9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Gromadzenie przez PZS informacji o kluczowej infrastrukturze sportowej w danym sporcie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infrastruktury sportowej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16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prowadzi ewidencję działających w danym sporcie oddziałów sportowych, szkół sportowych, oddziałów mistrzostwa sportowego, ośrodków szkolenia sportowego młodzieży oraz szkół mistrzostwa sportowego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ewidencja placówek szkolenia sportowego młodzieży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8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bierze udział w badaniach społecznych i statystycznych realizowanych przez lub na zlecenie Ministerstwa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raporty z badań, informacje od wykonawców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5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wspomaga proces treningowy/szkoleniowy wynikami projektów badawczych oraz badań diagnostycznych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wyniki (sprawozdania) z realizacji badań, harmonogram badań, roczne sprawozdanie z działalności PZS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promuje koncepcję kariery dwutorowej wśród  zawodników i trenerów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działania informacyjne, szkolenia, roczne sprawozdanie z działalności PZS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5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10044"/>
              </p:ext>
            </p:extLst>
          </p:nvPr>
        </p:nvGraphicFramePr>
        <p:xfrm>
          <a:off x="0" y="1268626"/>
          <a:ext cx="12192000" cy="460495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85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Efekt realizacji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Rok wdrożenia**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7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gwarantuje możliwość zaskarżenia ostatecznej decyzji dyscyplinarnej do Trybunału Arbitrażowego ds. Sportu przy PKOl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dyscyplinarny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2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zawodników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zawodników, licencje zawodnicze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trenerów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trenerów, licencje trenerskie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Prowadzenie przez PZS rejestru instruktorów prowadzących szkolenie w związku lub w klubach biorących udział we współzawodnictwie sportowym organizowanym przez związek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instruktorów, licencje instruktorskie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2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Prowadzenie przez PZS rejestru sędziów zaangażowanych we współzawodnictwo sportowe organizowane przez związek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sędziów, licencje sędziowskie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44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Prowadzenie przez PZS rejestru klubów – członków PZS lub biorących udział we współzawodnictwie sportowym organizowanym przez związek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klubów, licencje klubowe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7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Gromadzenie przez PZS informacji o kluczowej infrastrukturze sportowej w danym sporcie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rejestr infrastruktury sportowej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prowadzi ewidencję działających w danym sporcie oddziałów sportowych, szkół sportowych, oddziałów mistrzostwa sportowego, ośrodków szkolenia sportowego młodzieży oraz szkół mistrzostwa sportowego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ewidencja placówek szkolenia sportowego młodzieży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bierze udział w badaniach społecznych i statystycznych realizowanych przez lub na zlecenie Ministerstwa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raporty z badań, informacje od wykonawców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68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11B9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wspomaga proces treningowy/szkoleniowy wynikami projektów badawczych oraz badań diagnostycznych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wyniki (sprawozdania) z realizacji badań, harmonogram badań, roczne sprawozdanie z działalności PZS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9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promuje koncepcję kariery dwutorowej wśród  zawodników i trenerów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działania informacyjne, szkolenia, roczne sprawozdanie z działalności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87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44933"/>
              </p:ext>
            </p:extLst>
          </p:nvPr>
        </p:nvGraphicFramePr>
        <p:xfrm>
          <a:off x="0" y="1268629"/>
          <a:ext cx="12192000" cy="370702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443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Efekt realizacji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Rok wdrożenia**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Planując zgrupowania i krajowe zawody mistrzowskie (zwłaszcza w sporcie młodzieżowym), PZS bierze pod uwagę kalendarz szkolny i akademicki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program zgrupowań i zawodów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6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zapewnia udział trenerów kadry narodowej w szkoleniach organizowanych w ramach Akademii Trenerskiej finansowanej ze środków MSiT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lista obecności podczas szkoleń Akademii Trenerskiej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6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 systemie licencji dla trenerów w danym sporcie znajduje się wymóg ciągłego doskonalenia zawodowego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podręcznik licencyjny lub warunki systemu licencyjnego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przynajmniej raz do roku organizuje konferencje trenerskie celem wymiany dobrych praktyk i doświadczeń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roczne sprawozdanie z działalności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 PZS działają komisja zawodnicza i rada trenerska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 lub roczne sprawozdanie z działalności PZS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51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Decyzje dotyczące kierunków rozwoju danego sportu są konsultowane ze środowiskiem trenerów i zawodników, a z trenerami dodatkowo decyzje odnoszące się do procesu szkoleniowego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raport z konsultacji strategii rozwoju danego sportu, decyzje dotyczące spraw szkoleniowych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4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12B8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ubezpiecza zawodnika kadry narodowej od następstw nieszczęśliwych wypadków w uprawianym sporcie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ubezpieczenie zawodnika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12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6744201"/>
              </p:ext>
            </p:extLst>
          </p:nvPr>
        </p:nvGraphicFramePr>
        <p:xfrm>
          <a:off x="2765716" y="1761203"/>
          <a:ext cx="8767394" cy="437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 ze strzałką w dół 6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Obszary weryfikujące wdrożenie  wytycznych warunkowych (B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Wytyczne wiążące warunkowo </a:t>
            </a:r>
            <a:r>
              <a:rPr lang="pl-PL" sz="1400" dirty="0"/>
              <a:t>(W)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43457"/>
              </p:ext>
            </p:extLst>
          </p:nvPr>
        </p:nvGraphicFramePr>
        <p:xfrm>
          <a:off x="0" y="1268629"/>
          <a:ext cx="12192000" cy="467085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60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Treść wytycznej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Sposób weryfikacji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Rok wdrożenia**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1W1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Grupy robocze lub komisje mają swój regulamin działania </a:t>
                      </a:r>
                      <a:br>
                        <a:rPr lang="pl-PL" sz="1050">
                          <a:effectLst/>
                        </a:rPr>
                      </a:br>
                      <a:r>
                        <a:rPr lang="pl-PL" sz="1050">
                          <a:effectLst/>
                        </a:rPr>
                        <a:t>i jasno określony zakres zadań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regulamin grupy lub komisji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1W2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Tworzone są protokoły z posiedzeń grup roboczych lub komisji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protokoły z posiedzeń lub sprawozdania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1W3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publikuje informacje o wykształceniu, kompetencjach, umiejętnościach i doświadczeniu członków zarządu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strona internetowa PZS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83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1W4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PZS, posiadając terenowe jednostki organizacyjne, określa: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zasady tworzenia oraz rozwiązania terenowej jednostki organizacyjnej,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strukturę organizacyjną terenowej jednostki organizacyjnej,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organy terenowej jednostki organizacyjnej, w tym zarząd, oraz tryb dokonywania ich wyboru lub powoływania,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50" dirty="0">
                          <a:effectLst/>
                        </a:rPr>
                        <a:t>możliwość otrzymywania przez członków zarządu terenowej jednostki organizacyjnej wynagrodzenia za czynności wykonywane w związku z pełnioną funkcją, w przypadku gdy w statucie stowarzyszenia przewidziano możliwość otrzymywania takiego wynagrodzenia przez członków zarządu stowarzyszenia.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statut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3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2W1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dokonuje aktualizacji (modyfikacji jednego z elementów) strategii w następstwie okresowej weryfikacji jej aktualności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strategia rozwoju danego sportu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-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5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4W1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Środki z dotacji MSiT nie mogą stanowić więcej niż 85%, a docelowo 70% budżetu PZS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sporty olimpijskie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B050"/>
                          </a:solidFill>
                          <a:effectLst/>
                        </a:rPr>
                        <a:t>2019 </a:t>
                      </a:r>
                      <a:endParaRPr lang="pl-PL" sz="105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5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4W2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 przypadku wystąpienia straty, PZS przygotowuje program naprawczy, który pozwoli uregulować zadłużenie i zapobiegnie powstawaniu strat w przyszłości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 oraz plan naprawczy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5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5W1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Organ kontroli wewnętrznej w związku powinien liczyć sobie co najmniej 3 członków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regulamin organu kontroli wewnętrznej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9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6W1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opracowuje program szkolenia sportowego w danym sporcie oraz przekazuje go do zatwierdzenia MSiT w terminie do dnia 30 czerwca roku szkolnego poprzedzającego rok szkolny, w którym ma się rozpocząć realizowanie szkolenia sportowego w danym sporcie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program szkolenia sportowego </a:t>
                      </a:r>
                      <a:br>
                        <a:rPr lang="pl-PL" sz="1050">
                          <a:effectLst/>
                        </a:rPr>
                      </a:br>
                      <a:r>
                        <a:rPr lang="pl-PL" sz="1050">
                          <a:effectLst/>
                        </a:rPr>
                        <a:t>w danym sporcie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7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Wytyczne wiążące warunkowo </a:t>
            </a:r>
            <a:r>
              <a:rPr lang="pl-PL" sz="1400" dirty="0"/>
              <a:t>(W)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45850"/>
              </p:ext>
            </p:extLst>
          </p:nvPr>
        </p:nvGraphicFramePr>
        <p:xfrm>
          <a:off x="0" y="1268629"/>
          <a:ext cx="12192000" cy="445666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70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Treść wytycznej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Efekt realizacji</a:t>
                      </a:r>
                      <a:endParaRPr lang="pl-P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Sposób weryfikacji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Rok wdrożenia**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3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7W1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odpowiada za naruszenia przepisów antydopingowych popełniane przez zawodników kadry narodowej oraz inne osoby biorące udział w ich przygotowaniu do współzawodnictwa sportowego (w tym trenerów i lekarzy).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sprawozdania POLADA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4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8W1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prowadzi system licencyjny dla trenerów, instruktorów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i sędziów, określający wymogi kwalifikacyjne do wykonywania tych zawodów/funkcji oraz gwarantujący rozwój zawodowy osób je wykonujących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system licencyjny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9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8W2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wyznacza koordynatora ds. wolontariatu sportowego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akt powołania lub wyznaczenia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9W1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zapewnia w możliwie największym stopniu udział najważniejszych grup interesariuszy w swoich pracach, przy czym: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>
                          <a:effectLst/>
                        </a:rPr>
                        <a:t>w zarządzie co najmniej 20% miejsc przysługuje przedstawicielom klubów będących członkami PZS, chyba że nie stanęli do wyborów w takiej liczbie,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>
                          <a:effectLst/>
                        </a:rPr>
                        <a:t>członkiem zarządu zostaje przewodniczący komisji zawodniczej,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pl-PL" sz="1000">
                          <a:effectLst/>
                        </a:rPr>
                        <a:t>co najmniej jedno miejsce w organie kontroli wewnętrznej przysługuje przedstawicielowi klubów będących członkami PZS, chyba że żaden kandydat klubów nie stanął do wyborów.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statut,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skład zarządu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9W2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określa kryteria przyznawania zawodnikom, trenerom, klubom i innym podmiotom nagród i wyróżnień ze środków własnych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przyznawania nagród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i wyróżnień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9W3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tworzy grupy robocze i komisje z udziałem różnych grup interesariuszy, które pełnią rolę konsultacyjną lub doradczą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statut, uchwały zarządu, regulaminy komisji i grup roboczych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9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9W4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przyjmuje i wdraża strategię współpracy z mediami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współpracy z mediami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11W1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współpracuje z IS-PIB w realizacji projektów badawczych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sprawozdania z projektów badawczych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IS-PIB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9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12W1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przyjmuje i wdraża program kariery dwutorowej dla zawodników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program kariery dwutorowej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8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9600130"/>
              </p:ext>
            </p:extLst>
          </p:nvPr>
        </p:nvGraphicFramePr>
        <p:xfrm>
          <a:off x="2735236" y="1624497"/>
          <a:ext cx="8767394" cy="437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aśnienie ze strzałką w dół 6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Obszary weryfikujące wdrożenie  zaleceń i dobrych praktyk(B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Zalecenia i dobre praktyki (</a:t>
            </a:r>
            <a:r>
              <a:rPr lang="pl-PL" sz="1400" dirty="0"/>
              <a:t>Z)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84213"/>
              </p:ext>
            </p:extLst>
          </p:nvPr>
        </p:nvGraphicFramePr>
        <p:xfrm>
          <a:off x="0" y="1268629"/>
          <a:ext cx="12192001" cy="462204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4422"/>
                <a:gridCol w="7178436"/>
                <a:gridCol w="2820532"/>
                <a:gridCol w="1300109"/>
                <a:gridCol w="108502"/>
              </a:tblGrid>
              <a:tr h="3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Nr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Treść wytycznej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Sposób weryfikacji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Rok wdrożenia**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93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Informacje dotyczące kandydatów do władz PZS wraz z opisem ich wykształcenia, doświadczenia zawodowego oraz dotychczasowej działalności w związku, a także wizji funkcjonowania PZS, przekazywane są członkom PZS z odpowiednim wyprzedzeniem przed terminem walnego zgromadzenia członków lub delegatów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Wielkość organów PZS powinna być dostosowana do rzeczywistych potrzeb i wielkości samego związku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1Z3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Kobiety powinny stanowić co najmniej 10% członków zarządu w przypadku, gdy w kadrach narodowych prowadzonych przez dany PZS znajduje się więcej niż 30% kobiet oraz co najmniej 30% w przypadku, gdy w kadrach narodowych jest więcej niż 50% kobiet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skład zarządu oraz kadr narodowych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1Z4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 przypadku PZS, które prowadzą i organizują również współzawodnictwo sportowe osób niepełnosprawnych, przynajmniej 1 członek zarządu powinien reprezentować środowisko osób niepełnosprawnych w danym sporcie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skład zarządu oraz kadr narodowych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1Z5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Rekomenduje się powołanie komisji sędziowskiej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1Z6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Co najmniej 1 członek zarządu powinien się rekrutować spoza środowiska sportowego. Powinni to być niezależni eksperci, dysponujący wiedzą i doświadczeniem z takich obszarów, jak prawo, finanse, zarządzanie czy fundusze europejskie. 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2Z1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może wykonać ewaluację ex ante strategii rozwoju danego sportu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ewaluacja ex ante strategii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6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2Z2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Zarząd PZS dokonuje corocznej oceny skuteczności polityki w zakresie zarządzania ryzykiem, aby upewnić się, że jest ona wystarczająco sprawna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2Z3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realizuje złożone działania w oparciu o zarządzanie projektowe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projekty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4Z1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pozyskuje środki z wpłat 1% z podatku dochodowego od osób fizycznych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4Z2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 pozyskuje środki z funduszy europejskich i innych programów międzynarodowych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roczne sprawozdanie finansowe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6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5Z1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PZS, w przypadku uzasadnionej potrzeby (w tym na wniosek swoich członków), powinien zlecać audyty zewnętrzne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raporty z audytów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6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5Z2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Organ kontroli wewnętrznej dokonuje wybory lub co najmniej opiniuje wybór podmiotu do przeprowadzenia audytu zewnętrznego, w przypadku, gdy taki jest konieczny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6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5Z3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PZS współpracuje, na zasadach określonych w przepisach prawa, z organami kontroli zewnętrznej podczas realizacji przez nie czynności kontrolnych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protokoły kontroli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 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29" marR="594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05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Zalecenia i dobre praktyki (</a:t>
            </a:r>
            <a:r>
              <a:rPr lang="pl-PL" sz="1400" dirty="0"/>
              <a:t>Z)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09717"/>
              </p:ext>
            </p:extLst>
          </p:nvPr>
        </p:nvGraphicFramePr>
        <p:xfrm>
          <a:off x="0" y="1268629"/>
          <a:ext cx="12192000" cy="480482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4515"/>
                <a:gridCol w="7179274"/>
                <a:gridCol w="2820861"/>
                <a:gridCol w="1300261"/>
                <a:gridCol w="107089"/>
              </a:tblGrid>
              <a:tr h="317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Nr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Treść wytycznej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Sposób weryfikacji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 wdrożenia**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2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powinien, w miarę możliwości organizacyjnych, stać się podmiotem zarządzającym sportem osób niepełnosprawnych w danym sporcie, integrując proces zarządzania i szkolenia w sporcie pełnosprawnych i niepełnosprawnych (łączenie zasobów oraz transfer wiedzy i dobrych praktyk między obu obszarami zarządzania)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PZS powinien w sposób rzetelny informować sponsorów o sytuacji związku (w tym sportowej, finansowej czy kadrowej) oraz realizować współpracę z nimi na zasadach określonych we wiążących obie strony umowach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powinien wprowadzić zwiększone standardy w zakresie ochrony dzieci przed wyzyskiem ekonomicznym w sporcie, uprawianiem sportu w sposób niebezpieczny lub szkodliwy dla zdrowia dziecka, jego rozwoju fizycznego, moralnego lub społecznego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 wyborze obszarów, którymi zajmować się będą poszczególni członkowie zarządu, powinno się brać pod uwagę ich kwalifikacje i kompetencje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Członkowie zarządu przed rozpoczęciem realizacji swojej funkcji powinni odbywać szkolenie przygotowujące do jej pełnienia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szkolenia kadry zarządzającej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powinien zatrudniać pracowników w formie otwartego i konkurencyjnego naboru, a ich wybór winien być dokonywany na podstawie kompetencji i kwalifikacji odpowiadających zadaniom na danym stanowisku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zasady naborów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oferuje swoim pracownikom możliwości podnoszenia kompetencji. Każdy pracownik PZS powinien mieć ustalony plan rozwoju zawodowego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regulamin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0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Pracownicy PZS powinni być regularnie oceniani przez swoich przełożonych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regulamin pracy, oceny okresowe pracowników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Kryteria oceny pracownika są jasne i rzetelne oraz powinny być mu znane w momencie rozpoczęcia okresu, w którym będzie podlegał ocenie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regulamin pracy, oceny okresowe pracowników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5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8Z7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powinien wykorzystywać dobre praktyki sektora pozarządowego w zakresie standardu traktowania osób świadczących wolontariat na rzecz związku, szczególnie w ramach organizacji sportowych imprez masowych (szkolenia, wyżywienie, zakwaterowanie, wyposażenie w stroje itd.)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57" marR="62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73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Zalecenia i dobre praktyki (</a:t>
            </a:r>
            <a:r>
              <a:rPr lang="pl-PL" sz="1400" dirty="0"/>
              <a:t>Z)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46694"/>
              </p:ext>
            </p:extLst>
          </p:nvPr>
        </p:nvGraphicFramePr>
        <p:xfrm>
          <a:off x="0" y="1268629"/>
          <a:ext cx="12192000" cy="39250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4619"/>
                <a:gridCol w="7180231"/>
                <a:gridCol w="2821238"/>
                <a:gridCol w="1300433"/>
                <a:gridCol w="105479"/>
              </a:tblGrid>
              <a:tr h="334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Treść wytycznej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Efekt realizacji</a:t>
                      </a:r>
                      <a:endParaRPr lang="pl-PL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Sposób weryfikacji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Rok wdrożenia**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zbiera opinie kluczowych interesariuszy na temat funkcjonowania związku oraz rozwoju sportu, w którym związek działa, w tym w drodze badań ankietowych lub grup fokusowych (badanie satysfakcji)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raporty z badań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1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organizuje debaty i konferencje tematyczne celem poznania opinii interesariuszy oraz ich problemów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realizuje projekty wspólne z partnerami zagranicznymi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raporty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z projektów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tworzy bazy danych podmiotów, które są zainteresowane udziałem w konsultacjach organizowanych przez związek (bazy tematyczne) – mapowanie interesariuszy 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bazy podmiotów do konsultacji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71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Przedstawiciele PZS aktywnie ubiegają się o funkcje we władzach organizacji międzynarodowych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9Z6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działa na rzecz pozyskiwania ważnych międzynarodowych imprez sportowych w danym sporcie, w oparciu o istniejącą infrastrukturę sportową oraz przy wsparciu samorządu terytorialnego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Organ orzekający w postępowaniu dyscyplinarnych jest rozdzielony funkcjonalnie od organu prowadzącego dochodzenie w sprawie dyscyplinarnej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 lub regulamin dyscyplinarny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powołuje rzecznika dyscyplinarnego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akt powołania rzecznika dyscyplinarnego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1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10Z3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prowadzi działania informacyjne w stosunku do swoich członków (klubów), informując o przyjętych w związku zasadach i trybie odpowiedzialności dyscyplinarnej, tak aby zdawali sobie sprawę z istniejących wobec nich oczekiwań oraz konsekwencji nieprzestrzegania przepisów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1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10Z4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PZS organizuje szkolenia dla zawodników, trenerów, sędziów oraz innych osób poddanych związkowej odpowiedzialności dyscyplinarnej, celem zapoznania ich z zasadami i trybem odpowiedzialności dyscyplinarnej,  tak aby zdawali sobie sprawę z konsekwencji nieprzestrzegania przepisów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11Z1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Zarząd PZS identyfikuje obszary funkcjonowania związku (sportu, w którym PZS działa), które wymagają pogłębionej analizy i planuje związane z tymi obszarami badania i analizy (zlecone lub własne)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plan badań i analiz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57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838201" y="1042536"/>
            <a:ext cx="108766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Wytyczne będą 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wdrażane stopniowo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Dzisiaj określamy jedynie ich rok wdrożenia (2018 i 2019). </a:t>
            </a: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esteśmy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otwarci na propozycje związków dotyczące tempa wdrażania Kodeksu (</a:t>
            </a:r>
            <a:r>
              <a:rPr lang="pl-P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nawet przy założeniu, że może nam to zająć więcej czasu niż uzgodnione </a:t>
            </a:r>
            <a:r>
              <a:rPr lang="pl-PL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l-PL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lata). </a:t>
            </a: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1525" indent="-285750"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Negocjacji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podlega obowiązek przygotowania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Strategii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danego sportu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końca 2018 r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!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5775">
              <a:spcAft>
                <a:spcPts val="0"/>
              </a:spcAft>
            </a:pPr>
            <a:endParaRPr lang="pl-PL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1525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polskie związki sportowe muszą 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przygotować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 danego sportu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uzyskać 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opinię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Biura Ministra 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zgodności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Programem Rozwoju Sportu do 2020 roku.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3C32-1FFF-4542-842E-1B1EA1A3AB1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8014273"/>
              </p:ext>
            </p:extLst>
          </p:nvPr>
        </p:nvGraphicFramePr>
        <p:xfrm>
          <a:off x="764060" y="3779520"/>
          <a:ext cx="10233453" cy="230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8854623" y="4345164"/>
            <a:ext cx="21428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rgbClr val="C00000"/>
                </a:solidFill>
              </a:rPr>
              <a:t>2020 r.:</a:t>
            </a:r>
          </a:p>
          <a:p>
            <a:pPr marL="171450" indent="-171450">
              <a:buFontTx/>
              <a:buChar char="-"/>
            </a:pPr>
            <a:r>
              <a:rPr lang="pl-PL" sz="1100" dirty="0"/>
              <a:t>w</a:t>
            </a:r>
            <a:r>
              <a:rPr lang="pl-PL" sz="1100" dirty="0" smtClean="0"/>
              <a:t>eryfikacja </a:t>
            </a:r>
            <a:r>
              <a:rPr lang="pl-PL" sz="1100" dirty="0"/>
              <a:t>wdrożenia wytycznych </a:t>
            </a:r>
            <a:r>
              <a:rPr lang="pl-PL" sz="1100" dirty="0" smtClean="0"/>
              <a:t>w latach </a:t>
            </a:r>
            <a:r>
              <a:rPr lang="pl-PL" sz="1100" dirty="0"/>
              <a:t>2018 </a:t>
            </a:r>
            <a:r>
              <a:rPr lang="pl-PL" sz="1100" dirty="0" smtClean="0"/>
              <a:t>-2019;</a:t>
            </a:r>
          </a:p>
          <a:p>
            <a:pPr marL="171450" indent="-171450">
              <a:buFontTx/>
              <a:buChar char="-"/>
            </a:pPr>
            <a:r>
              <a:rPr lang="pl-PL" sz="1100" dirty="0" smtClean="0"/>
              <a:t>wytyczne po uznaniu sugestii  </a:t>
            </a:r>
            <a:r>
              <a:rPr lang="pl-PL" sz="1100" dirty="0"/>
              <a:t>PZS </a:t>
            </a:r>
            <a:r>
              <a:rPr lang="pl-PL" sz="1100" dirty="0" smtClean="0"/>
              <a:t> dotyczących  zmiany tempa ich wdrożenie;</a:t>
            </a:r>
          </a:p>
          <a:p>
            <a:pPr marL="171450" indent="-171450">
              <a:buFontTx/>
              <a:buChar char="-"/>
            </a:pPr>
            <a:r>
              <a:rPr lang="pl-PL" sz="1100" dirty="0" smtClean="0"/>
              <a:t>Wdrożenie zaleceń i dobrych praktyk</a:t>
            </a:r>
          </a:p>
        </p:txBody>
      </p:sp>
      <p:sp>
        <p:nvSpPr>
          <p:cNvPr id="9" name="Elipsa 8"/>
          <p:cNvSpPr/>
          <p:nvPr/>
        </p:nvSpPr>
        <p:spPr>
          <a:xfrm>
            <a:off x="9083635" y="3965167"/>
            <a:ext cx="237212" cy="22402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684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Zalecenia i dobre praktyki (</a:t>
            </a:r>
            <a:r>
              <a:rPr lang="pl-PL" sz="1400" dirty="0"/>
              <a:t>Z)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75430"/>
              </p:ext>
            </p:extLst>
          </p:nvPr>
        </p:nvGraphicFramePr>
        <p:xfrm>
          <a:off x="0" y="1268629"/>
          <a:ext cx="12192000" cy="444019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84619"/>
                <a:gridCol w="7180231"/>
                <a:gridCol w="2821238"/>
                <a:gridCol w="1300433"/>
                <a:gridCol w="105479"/>
              </a:tblGrid>
              <a:tr h="400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Nr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Treść wytycznej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Sposób weryfikacji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Rok wdrożenia**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1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prowadzi badania i analizy wspomagające proces decyzyjny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raporty z badań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wyniki analiz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wykorzystuje wyniki badań i analiz do usprawnienia prowadzonych działań lub zainicjowania nowych (w procesie decyzyjnym)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uzasadnienia rozstrzygnięć zarządczych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Wykorzystanie członkostwa w międzynarodowych organizacjach sportowych do wymiany wiedzy i doświadczeń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Pozyskiwanie dobrych praktyk w ramach wizyt studyjnych, w tym międzynarodowych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Udział w konferencjach międzynarodowych w celu zaznajomienia się z aktualnymi trendami i dobrymi praktykami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Wykorzystywanie sprawdzonych rozwiązań i dobrych praktyk funkcjonujących w innych PZS w różnych zakresach działania (np. rozwiązań organizacyjnych, prawnych, szkoleniowych czy finansowych)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6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11Z8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Wykorzystywanie krajowych i międzynarodowych rekomendacji i opisów dobrych praktyk, w tym tworzonych przez organizacje międzynarodowe, jak Rada Europy czy Światowa Organizacja Zdrowia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1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12Z1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prowadzi działania na rzecz podnoszenia kompetencji trenerów w danym sporcie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program lub polityka podnoszenia kwalifikacji trenerów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1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12Z2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PZS, organizując imprezy sportowe, dba o zachowanie najwyższych standardów bezpieczeństwa, szczególnie w przypadku masowych imprez sportowych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12Z3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powinny posiadać regulacje dotyczące działalności agentów sportowych w danym sporcie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4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12Z4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Trenerzy kadr narodowych powinni być zatrudniani przez PZS na podstawie umów o pracę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1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12Z5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PZS realizuje działania informacyjne i wdraża polityki mające służyć ochronie nietykalności fizycznej i psychicznej zawodnika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polityka w zakresie ochrony nietykalności zawodników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85" marR="655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45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49320" y="2417027"/>
            <a:ext cx="4404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Dziękuję za uwagę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2333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rścień 5"/>
          <p:cNvSpPr/>
          <p:nvPr/>
        </p:nvSpPr>
        <p:spPr>
          <a:xfrm>
            <a:off x="4044777" y="2092411"/>
            <a:ext cx="3739979" cy="3649362"/>
          </a:xfrm>
          <a:prstGeom prst="donut">
            <a:avLst>
              <a:gd name="adj" fmla="val 31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2838141" y="774358"/>
            <a:ext cx="7409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Weryfikacja wdrożenia wytycznych 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Kodeksu </a:t>
            </a:r>
            <a:r>
              <a:rPr 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finansowaniem 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polskich związków sportowych</a:t>
            </a:r>
            <a:endParaRPr lang="pl-PL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6471756"/>
              </p:ext>
            </p:extLst>
          </p:nvPr>
        </p:nvGraphicFramePr>
        <p:xfrm>
          <a:off x="1996301" y="1581664"/>
          <a:ext cx="7836930" cy="444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jaśnienie prostokątne 8"/>
          <p:cNvSpPr/>
          <p:nvPr/>
        </p:nvSpPr>
        <p:spPr>
          <a:xfrm>
            <a:off x="276174" y="1857631"/>
            <a:ext cx="2561967" cy="1078609"/>
          </a:xfrm>
          <a:prstGeom prst="wedgeRectCallout">
            <a:avLst>
              <a:gd name="adj1" fmla="val 92178"/>
              <a:gd name="adj2" fmla="val 93024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u="sng" dirty="0" smtClean="0"/>
              <a:t>Warunek: </a:t>
            </a:r>
          </a:p>
          <a:p>
            <a:pPr algn="ctr"/>
            <a:r>
              <a:rPr lang="pl-PL" sz="1100" dirty="0" smtClean="0"/>
              <a:t>Programy DSW winny zawierać   zasady  dofinansowania zadań zleconych PZS  </a:t>
            </a:r>
            <a:br>
              <a:rPr lang="pl-PL" sz="1100" dirty="0" smtClean="0"/>
            </a:br>
            <a:r>
              <a:rPr lang="pl-PL" sz="1100" dirty="0" smtClean="0"/>
              <a:t>w powiązaniu ze  stanem wdrożenia </a:t>
            </a:r>
            <a:br>
              <a:rPr lang="pl-PL" sz="1100" dirty="0" smtClean="0"/>
            </a:br>
            <a:r>
              <a:rPr lang="pl-PL" sz="1100" dirty="0" smtClean="0"/>
              <a:t>i realizacji wytycznych  Kodeksu</a:t>
            </a:r>
            <a:endParaRPr lang="pl-PL" sz="1100" dirty="0"/>
          </a:p>
        </p:txBody>
      </p:sp>
      <p:sp>
        <p:nvSpPr>
          <p:cNvPr id="10" name="Objaśnienie prostokątne 9"/>
          <p:cNvSpPr/>
          <p:nvPr/>
        </p:nvSpPr>
        <p:spPr>
          <a:xfrm>
            <a:off x="458572" y="5112624"/>
            <a:ext cx="2561967" cy="918616"/>
          </a:xfrm>
          <a:prstGeom prst="wedgeRectCallout">
            <a:avLst>
              <a:gd name="adj1" fmla="val 148362"/>
              <a:gd name="adj2" fmla="val 8686"/>
            </a:avLst>
          </a:prstGeom>
          <a:solidFill>
            <a:srgbClr val="0DD7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i="1" dirty="0" smtClean="0">
                <a:solidFill>
                  <a:schemeClr val="tx1"/>
                </a:solidFill>
              </a:rPr>
              <a:t>Warunek: </a:t>
            </a:r>
          </a:p>
          <a:p>
            <a:pPr algn="ctr"/>
            <a:r>
              <a:rPr lang="pl-PL" sz="1100" dirty="0" smtClean="0">
                <a:solidFill>
                  <a:schemeClr val="tx1"/>
                </a:solidFill>
              </a:rPr>
              <a:t>Programy DS winny zawierać   zasady  dofinansowania zadań zleconych PZS  </a:t>
            </a:r>
            <a:br>
              <a:rPr lang="pl-PL" sz="1100" dirty="0" smtClean="0">
                <a:solidFill>
                  <a:schemeClr val="tx1"/>
                </a:solidFill>
              </a:rPr>
            </a:br>
            <a:r>
              <a:rPr lang="pl-PL" sz="1100" dirty="0" smtClean="0">
                <a:solidFill>
                  <a:schemeClr val="tx1"/>
                </a:solidFill>
              </a:rPr>
              <a:t>w powiązaniu ze  stanem wdrożenia </a:t>
            </a:r>
            <a:br>
              <a:rPr lang="pl-PL" sz="1100" dirty="0" smtClean="0">
                <a:solidFill>
                  <a:schemeClr val="tx1"/>
                </a:solidFill>
              </a:rPr>
            </a:br>
            <a:r>
              <a:rPr lang="pl-PL" sz="1100" dirty="0" smtClean="0">
                <a:solidFill>
                  <a:schemeClr val="tx1"/>
                </a:solidFill>
              </a:rPr>
              <a:t>i realizacji wytycznych  Kodeksu</a:t>
            </a:r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11" name="Objaśnienie owalne 10"/>
          <p:cNvSpPr/>
          <p:nvPr/>
        </p:nvSpPr>
        <p:spPr>
          <a:xfrm>
            <a:off x="8217517" y="1655436"/>
            <a:ext cx="3080403" cy="976004"/>
          </a:xfrm>
          <a:prstGeom prst="wedgeEllipseCallout">
            <a:avLst>
              <a:gd name="adj1" fmla="val -78562"/>
              <a:gd name="adj2" fmla="val 787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u="sng" dirty="0"/>
              <a:t>Warunek: </a:t>
            </a:r>
          </a:p>
          <a:p>
            <a:pPr algn="ctr"/>
            <a:r>
              <a:rPr lang="pl-PL" sz="1200" dirty="0"/>
              <a:t>Wymiana informacji i </a:t>
            </a:r>
            <a:r>
              <a:rPr lang="pl-PL" sz="1200" dirty="0" smtClean="0"/>
              <a:t>danych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99007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3881015" y="1118816"/>
            <a:ext cx="64541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echanizm </a:t>
            </a:r>
            <a:r>
              <a:rPr lang="pl-PL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powiązania Kodeksu z finansowaniem 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polskich związków sportowych</a:t>
            </a:r>
            <a:endParaRPr lang="pl-PL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990070418"/>
              </p:ext>
            </p:extLst>
          </p:nvPr>
        </p:nvGraphicFramePr>
        <p:xfrm>
          <a:off x="3044086" y="1272705"/>
          <a:ext cx="8128000" cy="489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aśnienie ze strzałką w prawo 13"/>
          <p:cNvSpPr/>
          <p:nvPr/>
        </p:nvSpPr>
        <p:spPr>
          <a:xfrm>
            <a:off x="199492" y="1564640"/>
            <a:ext cx="2773474" cy="4185920"/>
          </a:xfrm>
          <a:prstGeom prst="rightArrowCallou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/>
              <a:t>Warunek nie podlegający negocjacjom: </a:t>
            </a:r>
            <a:r>
              <a:rPr lang="pl-PL" sz="1400" dirty="0" smtClean="0"/>
              <a:t>rozpatrzenie </a:t>
            </a:r>
            <a:r>
              <a:rPr lang="pl-PL" sz="1400" dirty="0"/>
              <a:t>wniosku o dofinansowanie  w 2019 r</a:t>
            </a:r>
            <a:r>
              <a:rPr lang="pl-PL" sz="1400" dirty="0" smtClean="0"/>
              <a:t>. i latach następnych  jest </a:t>
            </a:r>
            <a:r>
              <a:rPr lang="pl-PL" sz="1400" dirty="0"/>
              <a:t>uzależnione od pozytywnej opinii Biura Ministra w kwestii zgodności Strategii rozwoju danego sportu  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Programem Rozwoju Sportu do 2020 roku</a:t>
            </a:r>
            <a:endParaRPr lang="pl-PL" sz="1400" dirty="0"/>
          </a:p>
          <a:p>
            <a:pPr algn="ctr"/>
            <a:endParaRPr lang="pl-PL" sz="1400" dirty="0"/>
          </a:p>
        </p:txBody>
      </p:sp>
      <p:sp>
        <p:nvSpPr>
          <p:cNvPr id="15" name="Strzałka w górę i w dół 14"/>
          <p:cNvSpPr/>
          <p:nvPr/>
        </p:nvSpPr>
        <p:spPr>
          <a:xfrm>
            <a:off x="11244164" y="2277190"/>
            <a:ext cx="230632" cy="2560320"/>
          </a:xfrm>
          <a:prstGeom prst="upDownArrow">
            <a:avLst>
              <a:gd name="adj1" fmla="val 50000"/>
              <a:gd name="adj2" fmla="val 102265"/>
            </a:avLst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33000">
                <a:schemeClr val="accent2">
                  <a:satMod val="110000"/>
                  <a:lumMod val="100000"/>
                  <a:shade val="100000"/>
                </a:schemeClr>
              </a:gs>
              <a:gs pos="75000">
                <a:srgbClr val="0070C0"/>
              </a:gs>
              <a:gs pos="53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1259583" y="2691051"/>
            <a:ext cx="199794" cy="2577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1038274" y="4991399"/>
            <a:ext cx="93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Waga:</a:t>
            </a:r>
          </a:p>
          <a:p>
            <a:r>
              <a:rPr lang="pl-PL" sz="1200" dirty="0" smtClean="0"/>
              <a:t>Możliwość modyfikacji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9022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395827" y="746058"/>
            <a:ext cx="10436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lastyczność </a:t>
            </a:r>
            <a:r>
              <a:rPr lang="pl-PL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narzędzia, jakim jest </a:t>
            </a:r>
            <a:r>
              <a:rPr lang="pl-PL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</a:t>
            </a:r>
          </a:p>
          <a:p>
            <a:pPr algn="ctr">
              <a:spcAft>
                <a:spcPts val="0"/>
              </a:spcAft>
            </a:pPr>
            <a:endParaRPr lang="pl-PL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l-PL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39667" y="5018038"/>
            <a:ext cx="11104057" cy="116955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85775">
              <a:spcAft>
                <a:spcPts val="0"/>
              </a:spcAft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Uwaga:  </a:t>
            </a:r>
          </a:p>
          <a:p>
            <a:pPr marL="485775">
              <a:spcAft>
                <a:spcPts val="0"/>
              </a:spcAf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 Sportu Wyczynowego 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bieżąco będzie oceniać potencjał polskich związków sportowych, co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zgodą kierownictwa resortu umożliwi  zróżnicowanie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 sposobie zastosowania poszczególnych wytycznych w ramach różnych programów (nawet bezwzględnie wiążących - np. dana wytyczna zostanie w pierwszej kolejności zastosowana do sportów olimpijskich, bo mają odrębny program, a po jakimś czasie dopiero w stosunku do nieolimpijskich).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7645872"/>
              </p:ext>
            </p:extLst>
          </p:nvPr>
        </p:nvGraphicFramePr>
        <p:xfrm>
          <a:off x="1975295" y="1320799"/>
          <a:ext cx="7646225" cy="319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33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1883665"/>
              </p:ext>
            </p:extLst>
          </p:nvPr>
        </p:nvGraphicFramePr>
        <p:xfrm>
          <a:off x="2765716" y="1761203"/>
          <a:ext cx="8767394" cy="437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4C4F-B07C-4996-9E4B-09A51CC8B1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2018-04-11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jaśnienie ze strzałką w dół 6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Obszary weryfikujące wdrożenie  wytycznych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bezwzględnie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wiążących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03939"/>
              </p:ext>
            </p:extLst>
          </p:nvPr>
        </p:nvGraphicFramePr>
        <p:xfrm>
          <a:off x="0" y="1268629"/>
          <a:ext cx="12191999" cy="445249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08"/>
                <a:gridCol w="8653910"/>
                <a:gridCol w="1250863"/>
                <a:gridCol w="1288347"/>
                <a:gridCol w="105271"/>
              </a:tblGrid>
              <a:tr h="218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Nr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Treść wytycznej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Sposób weryfikacji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Rok wdrożenia**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Wskazanie z nazwy organów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1B2</a:t>
                      </a:r>
                      <a:endParaRPr lang="pl-PL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Wyodrębnienie walnego zgromadzenia członków lub delegatów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1B3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Wyodrębnienie zarządu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1B4</a:t>
                      </a:r>
                      <a:endParaRPr lang="pl-PL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Wyodrębnienie organu kontroli wewnętrznej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statut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1B5</a:t>
                      </a:r>
                      <a:endParaRPr lang="pl-PL" sz="105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Określenie kompetencji poszczególnych organów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1B6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pl-PL" sz="1050" dirty="0">
                          <a:effectLst/>
                        </a:rPr>
                        <a:t>Określenie warunków ważności uchwał (decyzji) organów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statut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8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1B7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zasad wyboru delegatów na walne zgromadzenie i czasu trwania ich mandatu, jeżeli w danym związku członków na walnym zgromadzeniu reprezentują delegaci 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zasad wyboru członków poszczególnych organów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1B9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Wprowadzenie zasady tajności głosowania w trakcie wyboru członków poszczególnych organów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1B10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Określenie sposobu  działania PZS w przypadku zdekompletowania składu organu (organów)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1B11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długości kadencji organów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1B12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Kadencja władz PZS nie może być dłuższa niż 4 lata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1B13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Określenie maksymalnej liczby członków zarządu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1B14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Określenie liczby dopuszczalnych kadencji prezesa, jednak nie  więcej niż 2 następujące po sobie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1B15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częstotliwości spotkań walnego zgromadzenia członków lub delegatów (nie rzadziej jednak niż raz w roku)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1B16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Określenie, z jakim wyprzedzeniem członkowie PZS powinni być powiadamiani o terminie wyborczego walnego zgromadzenia członków lub delegatów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7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1B17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Zagwarantowanie możliwości zwołania nadzwyczajnego walnego zgromadzenia członków lub delegatów na wniosek określonej ilościowo grupy członków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7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1B18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warunków wynagradzania członków zarządu za czynności wykonywane w związku z pełnioną przez nich funkcją, jednak z zastrzeżeniem, że nie może ono pochodzić ze środków dotacji </a:t>
                      </a:r>
                      <a:r>
                        <a:rPr lang="pl-PL" sz="1050" dirty="0" err="1">
                          <a:effectLst/>
                        </a:rPr>
                        <a:t>MSiT</a:t>
                      </a:r>
                      <a:r>
                        <a:rPr lang="pl-PL" sz="1050" dirty="0">
                          <a:effectLst/>
                        </a:rPr>
                        <a:t> otrzymanych przez związek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1B19</a:t>
                      </a:r>
                      <a:endParaRPr lang="pl-PL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Określenie przesłanek oraz trybu utraty/pozbawienia członkostwa w  organach PZS</a:t>
                      </a:r>
                      <a:endParaRPr lang="pl-PL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>
                          <a:effectLst/>
                        </a:rPr>
                        <a:t>statut</a:t>
                      </a:r>
                      <a:endParaRPr lang="pl-P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5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99" marR="6379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</a:rPr>
                        <a:t> 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90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ze strzałką w dół 3"/>
          <p:cNvSpPr/>
          <p:nvPr/>
        </p:nvSpPr>
        <p:spPr>
          <a:xfrm>
            <a:off x="1592512" y="683741"/>
            <a:ext cx="10330734" cy="58488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Wytyczne bezwzględnie wiążące (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69772" y="90617"/>
            <a:ext cx="10890422" cy="510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2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smtClean="0"/>
              <a:t>Harmonogram wprowadzenia wytycznych Kodeksu dobrego zarządzania dla polskich związków sportowych</a:t>
            </a:r>
            <a:endParaRPr lang="pl-PL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02846"/>
              </p:ext>
            </p:extLst>
          </p:nvPr>
        </p:nvGraphicFramePr>
        <p:xfrm>
          <a:off x="0" y="1334533"/>
          <a:ext cx="12192000" cy="437428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3648"/>
                <a:gridCol w="7110436"/>
                <a:gridCol w="2794770"/>
                <a:gridCol w="1288403"/>
                <a:gridCol w="104743"/>
              </a:tblGrid>
              <a:tr h="38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Nr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Treść wytycznej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Efekt realizacji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Sposób weryfikacji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Rok wdrożenia**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1B20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każdego członka zarządu przypisany jest zakres jego odpowiedzialności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regulamin (prac) zarządu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1B21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trybu działania (pracy) zarządu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 lub regulamin (pracy) zarządu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1B22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częstotliwości spotkań zarządu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statut lub regulamin (prac) zarządu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1B23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Obowiązek sporządzania protokołów z posiedzeń organów PZS, zawierających co najmniej informacje o osobach uczestniczących w posiedzeniach, przebiegu posiedzeń oraz decyzjach podjętych przez organy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protokoły z posiedzeń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2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1B24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informuje o wysokości wynagrodzeń swoich pracowników w części, w jakiej są one wypłacane ze środków dotacji </a:t>
                      </a:r>
                      <a:r>
                        <a:rPr lang="pl-PL" sz="1000" dirty="0" err="1">
                          <a:effectLst/>
                        </a:rPr>
                        <a:t>MSiT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sprawozdania z realizacji zadań publicznych lub sprawozdanie finansowe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misji PZS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wizji rozwoju danego sportu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2B3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Dokonanie diagnozy sytuacji w danym sporcie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2B4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celów działania PZS (celów strategii rozwoju sportu)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2B5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Wskazanie działań służących realizacji celów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2B6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Określenie ram czasowych realizacji działań (harmonogram wdrażania strategii)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2B7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Opracowanie mechanizmu monitorowania realizacji strategii opartego na systemie mierników</a:t>
                      </a:r>
                      <a:endParaRPr lang="pl-PL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strategia rozwoju danego sportu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Określenie ram finansowych realizowanych działań (strategii)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2B9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sporządza analizę SWOT dla przygotowywanej przez siebie strategii rozwoju danego sportu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analiza SWOT lub strategia rozwoju danego sportu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2B10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monitoruje w cyklu rocznym realizację celów i działań określonych w strategii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sprawozdanie z realizacji strategii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2B11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dokonuje ewaluacji ex post zrealizowanej strategii rozwoju sportu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ewaluacja ex post strategii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2B12</a:t>
                      </a:r>
                      <a:endParaRPr lang="pl-PL" sz="1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PZS opracowuje i wdraża politykę w zakresie zarządzania ryzykiem</a:t>
                      </a:r>
                      <a:endParaRPr lang="pl-PL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polityka zarządzania ryzykiem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B050"/>
                          </a:solidFill>
                          <a:effectLst/>
                        </a:rPr>
                        <a:t>2019</a:t>
                      </a:r>
                      <a:endParaRPr lang="pl-PL" sz="1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52" marR="64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7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v3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6575</Words>
  <Application>Microsoft Office PowerPoint</Application>
  <PresentationFormat>Panoramiczny</PresentationFormat>
  <Paragraphs>1402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ppt v3</vt:lpstr>
      <vt:lpstr>Prezentacja programu PowerPoint</vt:lpstr>
      <vt:lpstr>Harmonogram wprowadzenia wytycznych Kodeksu dobrego zarządzania dla polskich związków sportowych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Marcinkowski Tomasz</dc:creator>
  <cp:lastModifiedBy>Marcinkowski Tomasz</cp:lastModifiedBy>
  <cp:revision>66</cp:revision>
  <dcterms:created xsi:type="dcterms:W3CDTF">2018-04-09T13:39:32Z</dcterms:created>
  <dcterms:modified xsi:type="dcterms:W3CDTF">2018-04-11T12:01:42Z</dcterms:modified>
</cp:coreProperties>
</file>